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75" r:id="rId5"/>
    <p:sldId id="278" r:id="rId6"/>
    <p:sldId id="262" r:id="rId7"/>
    <p:sldId id="259" r:id="rId8"/>
    <p:sldId id="272" r:id="rId9"/>
    <p:sldId id="270" r:id="rId10"/>
    <p:sldId id="261" r:id="rId11"/>
    <p:sldId id="276" r:id="rId12"/>
    <p:sldId id="267" r:id="rId13"/>
    <p:sldId id="260" r:id="rId14"/>
    <p:sldId id="273" r:id="rId15"/>
    <p:sldId id="274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ora" pitchFamily="2" charset="0"/>
      <p:regular r:id="rId21"/>
      <p:bold r:id="rId22"/>
      <p:italic r:id="rId23"/>
      <p:boldItalic r:id="rId24"/>
    </p:embeddedFont>
    <p:embeddedFont>
      <p:font typeface="Lora Bold" charset="0"/>
      <p:regular r:id="rId25"/>
    </p:embeddedFont>
    <p:embeddedFont>
      <p:font typeface="Lora Italics" panose="020B0604020202020204" charset="0"/>
      <p:regular r:id="rId26"/>
    </p:embeddedFont>
    <p:embeddedFont>
      <p:font typeface="Muli Regular" panose="020B0604020202020204" charset="0"/>
      <p:regular r:id="rId27"/>
    </p:embeddedFont>
    <p:embeddedFont>
      <p:font typeface="Muli Regular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CC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51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7FCD7E-EEED-4065-8B5F-33F4C0C83E60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98AF11E-E599-4950-BC37-C8DC38BB2501}">
      <dgm:prSet phldrT="[Text]" custT="1"/>
      <dgm:spPr/>
      <dgm:t>
        <a:bodyPr/>
        <a:lstStyle/>
        <a:p>
          <a:r>
            <a:rPr lang="en-US" sz="2800" b="1" dirty="0">
              <a:solidFill>
                <a:schemeClr val="bg2"/>
              </a:solidFill>
              <a:latin typeface="Lora Italics" panose="020B0604020202020204" charset="0"/>
            </a:rPr>
            <a:t>2004 – 2016</a:t>
          </a:r>
        </a:p>
        <a:p>
          <a:r>
            <a:rPr lang="en-US" sz="2800" dirty="0">
              <a:solidFill>
                <a:schemeClr val="bg2"/>
              </a:solidFill>
              <a:latin typeface="Lora Italics" panose="020B0604020202020204" charset="0"/>
            </a:rPr>
            <a:t>Moderate-resolution (30-meter) land use/cover data coupled with Decennial Census of  Population and Housing and USDA Agricultural Census data </a:t>
          </a:r>
        </a:p>
      </dgm:t>
    </dgm:pt>
    <dgm:pt modelId="{A62C61F8-F696-4637-8D2B-A4E2C49ED898}" type="parTrans" cxnId="{D23821A7-7356-492D-8BE3-60BFDD43FFA3}">
      <dgm:prSet/>
      <dgm:spPr/>
      <dgm:t>
        <a:bodyPr/>
        <a:lstStyle/>
        <a:p>
          <a:endParaRPr lang="en-US">
            <a:solidFill>
              <a:schemeClr val="bg2"/>
            </a:solidFill>
            <a:latin typeface="Lora Italics" panose="020B0604020202020204" charset="0"/>
          </a:endParaRPr>
        </a:p>
      </dgm:t>
    </dgm:pt>
    <dgm:pt modelId="{5BEBBE85-DF20-4580-BA17-2E9DF403E26D}" type="sibTrans" cxnId="{D23821A7-7356-492D-8BE3-60BFDD43FFA3}">
      <dgm:prSet/>
      <dgm:spPr/>
      <dgm:t>
        <a:bodyPr/>
        <a:lstStyle/>
        <a:p>
          <a:endParaRPr lang="en-US">
            <a:solidFill>
              <a:schemeClr val="bg2"/>
            </a:solidFill>
            <a:latin typeface="Lora Italics" panose="020B0604020202020204" charset="0"/>
          </a:endParaRPr>
        </a:p>
      </dgm:t>
    </dgm:pt>
    <dgm:pt modelId="{76465129-FA19-4741-BAA4-4725723F98AB}">
      <dgm:prSet phldrT="[Text]" custT="1"/>
      <dgm:spPr/>
      <dgm:t>
        <a:bodyPr/>
        <a:lstStyle/>
        <a:p>
          <a:r>
            <a:rPr lang="en-US" sz="2800" b="1" dirty="0">
              <a:solidFill>
                <a:schemeClr val="bg2"/>
              </a:solidFill>
              <a:latin typeface="Lora Italics" panose="020B0604020202020204" charset="0"/>
            </a:rPr>
            <a:t>2016– 2020</a:t>
          </a:r>
        </a:p>
        <a:p>
          <a:r>
            <a:rPr lang="en-US" sz="2800" dirty="0">
              <a:solidFill>
                <a:schemeClr val="bg2"/>
              </a:solidFill>
              <a:latin typeface="Lora Italics" panose="020B0604020202020204" charset="0"/>
            </a:rPr>
            <a:t>Produced and began using high-resolution (1-meter) land use/cover with 16 classes, from 2013/14 imagery</a:t>
          </a:r>
        </a:p>
      </dgm:t>
    </dgm:pt>
    <dgm:pt modelId="{7E848411-8950-458F-9F52-51057F5A9A43}" type="parTrans" cxnId="{67142E5C-BC64-4CDC-80ED-FA2BC3E71AF8}">
      <dgm:prSet/>
      <dgm:spPr/>
      <dgm:t>
        <a:bodyPr/>
        <a:lstStyle/>
        <a:p>
          <a:endParaRPr lang="en-US">
            <a:solidFill>
              <a:schemeClr val="bg2"/>
            </a:solidFill>
            <a:latin typeface="Lora Italics" panose="020B0604020202020204" charset="0"/>
          </a:endParaRPr>
        </a:p>
      </dgm:t>
    </dgm:pt>
    <dgm:pt modelId="{E59E4605-D78A-48B0-B0B1-AC408C1A27D0}" type="sibTrans" cxnId="{67142E5C-BC64-4CDC-80ED-FA2BC3E71AF8}">
      <dgm:prSet/>
      <dgm:spPr/>
      <dgm:t>
        <a:bodyPr/>
        <a:lstStyle/>
        <a:p>
          <a:endParaRPr lang="en-US">
            <a:solidFill>
              <a:schemeClr val="bg2"/>
            </a:solidFill>
            <a:latin typeface="Lora Italics" panose="020B0604020202020204" charset="0"/>
          </a:endParaRPr>
        </a:p>
      </dgm:t>
    </dgm:pt>
    <dgm:pt modelId="{74453728-2093-4823-819C-DFD3461E6DDE}">
      <dgm:prSet phldrT="[Text]" custT="1"/>
      <dgm:spPr/>
      <dgm:t>
        <a:bodyPr/>
        <a:lstStyle/>
        <a:p>
          <a:r>
            <a:rPr lang="en-US" sz="2800" b="1" dirty="0">
              <a:solidFill>
                <a:schemeClr val="bg2"/>
              </a:solidFill>
              <a:latin typeface="Lora Italics" panose="020B0604020202020204" charset="0"/>
            </a:rPr>
            <a:t>2020 – 2023</a:t>
          </a:r>
          <a:r>
            <a:rPr lang="en-US" sz="2800" b="1" spc="120" dirty="0">
              <a:solidFill>
                <a:schemeClr val="bg2"/>
              </a:solidFill>
              <a:latin typeface="Lora Italics" panose="020B0604020202020204" charset="0"/>
            </a:rPr>
            <a:t> </a:t>
          </a:r>
        </a:p>
        <a:p>
          <a:r>
            <a:rPr lang="en-US" sz="2800" spc="120" dirty="0">
              <a:solidFill>
                <a:schemeClr val="bg2"/>
              </a:solidFill>
              <a:latin typeface="Lora Italics" panose="020B0604020202020204" charset="0"/>
            </a:rPr>
            <a:t>Produced and began using a second set of high-resolution land use/cover with 60 classes, from 2017/18 imagery and the first high-resolution land use change dataset: 2013/14 to 2017/18. </a:t>
          </a:r>
          <a:endParaRPr lang="en-US" sz="2800" dirty="0">
            <a:solidFill>
              <a:schemeClr val="bg2"/>
            </a:solidFill>
            <a:latin typeface="Lora Italics" panose="020B0604020202020204" charset="0"/>
          </a:endParaRPr>
        </a:p>
      </dgm:t>
    </dgm:pt>
    <dgm:pt modelId="{FFB08426-0706-42FE-93E7-0946FBA030B8}" type="parTrans" cxnId="{EEBE4ADD-1A0F-47FD-9EE3-6D9590830DDD}">
      <dgm:prSet/>
      <dgm:spPr/>
      <dgm:t>
        <a:bodyPr/>
        <a:lstStyle/>
        <a:p>
          <a:endParaRPr lang="en-US">
            <a:solidFill>
              <a:schemeClr val="bg2"/>
            </a:solidFill>
            <a:latin typeface="Lora Italics" panose="020B0604020202020204" charset="0"/>
          </a:endParaRPr>
        </a:p>
      </dgm:t>
    </dgm:pt>
    <dgm:pt modelId="{8B7ED290-C827-4BC9-A464-91760C00B9E3}" type="sibTrans" cxnId="{EEBE4ADD-1A0F-47FD-9EE3-6D9590830DDD}">
      <dgm:prSet/>
      <dgm:spPr/>
      <dgm:t>
        <a:bodyPr/>
        <a:lstStyle/>
        <a:p>
          <a:endParaRPr lang="en-US">
            <a:solidFill>
              <a:schemeClr val="bg2"/>
            </a:solidFill>
            <a:latin typeface="Lora Italics" panose="020B0604020202020204" charset="0"/>
          </a:endParaRPr>
        </a:p>
      </dgm:t>
    </dgm:pt>
    <dgm:pt modelId="{AF826487-E36F-4FBE-9C05-8D3464C2BF67}">
      <dgm:prSet custT="1"/>
      <dgm:spPr/>
      <dgm:t>
        <a:bodyPr/>
        <a:lstStyle/>
        <a:p>
          <a:r>
            <a:rPr lang="en-US" sz="2800" b="1" dirty="0">
              <a:solidFill>
                <a:schemeClr val="bg2"/>
              </a:solidFill>
              <a:latin typeface="Lora Italics" panose="020B0604020202020204" charset="0"/>
            </a:rPr>
            <a:t>2023 and beyond </a:t>
          </a:r>
        </a:p>
        <a:p>
          <a:r>
            <a:rPr lang="en-US" sz="2800" spc="123" dirty="0">
              <a:solidFill>
                <a:schemeClr val="bg2"/>
              </a:solidFill>
              <a:latin typeface="Lora Italics" panose="020B0604020202020204" charset="0"/>
            </a:rPr>
            <a:t>Continue to produce comparable high-resolution land use/cover data every four years through 2030. </a:t>
          </a:r>
          <a:endParaRPr lang="en-US" sz="2800" dirty="0">
            <a:solidFill>
              <a:schemeClr val="bg2"/>
            </a:solidFill>
            <a:latin typeface="Lora Italics" panose="020B0604020202020204" charset="0"/>
          </a:endParaRPr>
        </a:p>
      </dgm:t>
    </dgm:pt>
    <dgm:pt modelId="{3CF35120-9220-472A-A449-13718E02198F}" type="parTrans" cxnId="{3B188DF4-B99E-4CF6-810E-5D47C09FF8F3}">
      <dgm:prSet/>
      <dgm:spPr/>
      <dgm:t>
        <a:bodyPr/>
        <a:lstStyle/>
        <a:p>
          <a:endParaRPr lang="en-US">
            <a:solidFill>
              <a:schemeClr val="bg2"/>
            </a:solidFill>
            <a:latin typeface="Lora Italics" panose="020B0604020202020204" charset="0"/>
          </a:endParaRPr>
        </a:p>
      </dgm:t>
    </dgm:pt>
    <dgm:pt modelId="{FA699060-6D67-49C1-80D9-07139051697C}" type="sibTrans" cxnId="{3B188DF4-B99E-4CF6-810E-5D47C09FF8F3}">
      <dgm:prSet/>
      <dgm:spPr/>
      <dgm:t>
        <a:bodyPr/>
        <a:lstStyle/>
        <a:p>
          <a:endParaRPr lang="en-US">
            <a:solidFill>
              <a:schemeClr val="bg2"/>
            </a:solidFill>
            <a:latin typeface="Lora Italics" panose="020B0604020202020204" charset="0"/>
          </a:endParaRPr>
        </a:p>
      </dgm:t>
    </dgm:pt>
    <dgm:pt modelId="{1F56E944-62E7-49A1-A6B3-E1B51CB414EA}" type="pres">
      <dgm:prSet presAssocID="{477FCD7E-EEED-4065-8B5F-33F4C0C83E60}" presName="rootnode" presStyleCnt="0">
        <dgm:presLayoutVars>
          <dgm:chMax/>
          <dgm:chPref/>
          <dgm:dir/>
          <dgm:animLvl val="lvl"/>
        </dgm:presLayoutVars>
      </dgm:prSet>
      <dgm:spPr/>
    </dgm:pt>
    <dgm:pt modelId="{8470A278-21E4-4E90-869A-07F8767B6815}" type="pres">
      <dgm:prSet presAssocID="{B98AF11E-E599-4950-BC37-C8DC38BB2501}" presName="composite" presStyleCnt="0"/>
      <dgm:spPr/>
    </dgm:pt>
    <dgm:pt modelId="{BDD77FB3-1BBD-4F9B-B071-48495BD13312}" type="pres">
      <dgm:prSet presAssocID="{B98AF11E-E599-4950-BC37-C8DC38BB2501}" presName="LShape" presStyleLbl="alignNode1" presStyleIdx="0" presStyleCnt="7"/>
      <dgm:spPr/>
    </dgm:pt>
    <dgm:pt modelId="{6ACB6022-54E5-403C-8DF4-267DC29302AB}" type="pres">
      <dgm:prSet presAssocID="{B98AF11E-E599-4950-BC37-C8DC38BB2501}" presName="ParentText" presStyleLbl="revTx" presStyleIdx="0" presStyleCnt="4" custScaleX="154547" custScaleY="74222" custLinFactNeighborX="27423" custLinFactNeighborY="-10809">
        <dgm:presLayoutVars>
          <dgm:chMax val="0"/>
          <dgm:chPref val="0"/>
          <dgm:bulletEnabled val="1"/>
        </dgm:presLayoutVars>
      </dgm:prSet>
      <dgm:spPr/>
    </dgm:pt>
    <dgm:pt modelId="{525EE069-FDC2-4EF7-BFF5-984BE8D1871A}" type="pres">
      <dgm:prSet presAssocID="{B98AF11E-E599-4950-BC37-C8DC38BB2501}" presName="Triangle" presStyleLbl="alignNode1" presStyleIdx="1" presStyleCnt="7"/>
      <dgm:spPr/>
    </dgm:pt>
    <dgm:pt modelId="{006F1AAA-9DC4-4D31-8CF6-4BB289C93105}" type="pres">
      <dgm:prSet presAssocID="{5BEBBE85-DF20-4580-BA17-2E9DF403E26D}" presName="sibTrans" presStyleCnt="0"/>
      <dgm:spPr/>
    </dgm:pt>
    <dgm:pt modelId="{3A312A7D-CF49-428F-A295-4173818842F5}" type="pres">
      <dgm:prSet presAssocID="{5BEBBE85-DF20-4580-BA17-2E9DF403E26D}" presName="space" presStyleCnt="0"/>
      <dgm:spPr/>
    </dgm:pt>
    <dgm:pt modelId="{F32D1EA1-0518-464E-AFB2-13300DC0EF6C}" type="pres">
      <dgm:prSet presAssocID="{76465129-FA19-4741-BAA4-4725723F98AB}" presName="composite" presStyleCnt="0"/>
      <dgm:spPr/>
    </dgm:pt>
    <dgm:pt modelId="{D6F4C0EF-8261-4023-98B6-D96D4C548F6F}" type="pres">
      <dgm:prSet presAssocID="{76465129-FA19-4741-BAA4-4725723F98AB}" presName="LShape" presStyleLbl="alignNode1" presStyleIdx="2" presStyleCnt="7"/>
      <dgm:spPr/>
    </dgm:pt>
    <dgm:pt modelId="{14B3AE53-527C-4528-B957-C9145CAB3AE6}" type="pres">
      <dgm:prSet presAssocID="{76465129-FA19-4741-BAA4-4725723F98AB}" presName="ParentText" presStyleLbl="revTx" presStyleIdx="1" presStyleCnt="4" custScaleX="152303" custLinFactNeighborX="27774" custLinFactNeighborY="-297">
        <dgm:presLayoutVars>
          <dgm:chMax val="0"/>
          <dgm:chPref val="0"/>
          <dgm:bulletEnabled val="1"/>
        </dgm:presLayoutVars>
      </dgm:prSet>
      <dgm:spPr/>
    </dgm:pt>
    <dgm:pt modelId="{183C3AB8-C709-4921-A549-FE6EC1F510BF}" type="pres">
      <dgm:prSet presAssocID="{76465129-FA19-4741-BAA4-4725723F98AB}" presName="Triangle" presStyleLbl="alignNode1" presStyleIdx="3" presStyleCnt="7"/>
      <dgm:spPr/>
    </dgm:pt>
    <dgm:pt modelId="{F48D75AF-26AC-4B6C-AC02-CF551B167476}" type="pres">
      <dgm:prSet presAssocID="{E59E4605-D78A-48B0-B0B1-AC408C1A27D0}" presName="sibTrans" presStyleCnt="0"/>
      <dgm:spPr/>
    </dgm:pt>
    <dgm:pt modelId="{84998FBB-C290-4E0A-8875-3438B108CCDA}" type="pres">
      <dgm:prSet presAssocID="{E59E4605-D78A-48B0-B0B1-AC408C1A27D0}" presName="space" presStyleCnt="0"/>
      <dgm:spPr/>
    </dgm:pt>
    <dgm:pt modelId="{787F4B9A-6466-451C-89B3-A0E1F9F52FE3}" type="pres">
      <dgm:prSet presAssocID="{74453728-2093-4823-819C-DFD3461E6DDE}" presName="composite" presStyleCnt="0"/>
      <dgm:spPr/>
    </dgm:pt>
    <dgm:pt modelId="{4465A5B1-E148-4830-BC10-AB0AD541D9B1}" type="pres">
      <dgm:prSet presAssocID="{74453728-2093-4823-819C-DFD3461E6DDE}" presName="LShape" presStyleLbl="alignNode1" presStyleIdx="4" presStyleCnt="7"/>
      <dgm:spPr/>
    </dgm:pt>
    <dgm:pt modelId="{100B1647-4606-4DDA-BE92-D3AE84F8260C}" type="pres">
      <dgm:prSet presAssocID="{74453728-2093-4823-819C-DFD3461E6DDE}" presName="ParentText" presStyleLbl="revTx" presStyleIdx="2" presStyleCnt="4" custScaleX="134248" custLinFactNeighborX="20543" custLinFactNeighborY="7653">
        <dgm:presLayoutVars>
          <dgm:chMax val="0"/>
          <dgm:chPref val="0"/>
          <dgm:bulletEnabled val="1"/>
        </dgm:presLayoutVars>
      </dgm:prSet>
      <dgm:spPr/>
    </dgm:pt>
    <dgm:pt modelId="{49BEE962-1AC9-43FE-8761-A45E7199F085}" type="pres">
      <dgm:prSet presAssocID="{74453728-2093-4823-819C-DFD3461E6DDE}" presName="Triangle" presStyleLbl="alignNode1" presStyleIdx="5" presStyleCnt="7"/>
      <dgm:spPr/>
    </dgm:pt>
    <dgm:pt modelId="{3F19B421-E0B9-4F70-A38F-C3109FBB8CD5}" type="pres">
      <dgm:prSet presAssocID="{8B7ED290-C827-4BC9-A464-91760C00B9E3}" presName="sibTrans" presStyleCnt="0"/>
      <dgm:spPr/>
    </dgm:pt>
    <dgm:pt modelId="{FC0E0BE7-07D0-48A8-BCA7-C4C238285D54}" type="pres">
      <dgm:prSet presAssocID="{8B7ED290-C827-4BC9-A464-91760C00B9E3}" presName="space" presStyleCnt="0"/>
      <dgm:spPr/>
    </dgm:pt>
    <dgm:pt modelId="{6C08DA10-A738-4061-ADDB-F18C7C4F0941}" type="pres">
      <dgm:prSet presAssocID="{AF826487-E36F-4FBE-9C05-8D3464C2BF67}" presName="composite" presStyleCnt="0"/>
      <dgm:spPr/>
    </dgm:pt>
    <dgm:pt modelId="{5211EEB8-804F-40D7-9CA6-262522A3007B}" type="pres">
      <dgm:prSet presAssocID="{AF826487-E36F-4FBE-9C05-8D3464C2BF67}" presName="LShape" presStyleLbl="alignNode1" presStyleIdx="6" presStyleCnt="7"/>
      <dgm:spPr/>
    </dgm:pt>
    <dgm:pt modelId="{5040F913-DA38-476C-A8AB-EA24D4B10BAD}" type="pres">
      <dgm:prSet presAssocID="{AF826487-E36F-4FBE-9C05-8D3464C2BF67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A68AD30-53A1-4B64-B408-78634BCBD188}" type="presOf" srcId="{AF826487-E36F-4FBE-9C05-8D3464C2BF67}" destId="{5040F913-DA38-476C-A8AB-EA24D4B10BAD}" srcOrd="0" destOrd="0" presId="urn:microsoft.com/office/officeart/2009/3/layout/StepUpProcess"/>
    <dgm:cxn modelId="{67142E5C-BC64-4CDC-80ED-FA2BC3E71AF8}" srcId="{477FCD7E-EEED-4065-8B5F-33F4C0C83E60}" destId="{76465129-FA19-4741-BAA4-4725723F98AB}" srcOrd="1" destOrd="0" parTransId="{7E848411-8950-458F-9F52-51057F5A9A43}" sibTransId="{E59E4605-D78A-48B0-B0B1-AC408C1A27D0}"/>
    <dgm:cxn modelId="{5DFC376C-83EA-4DF6-9C79-054C89FD4DB0}" type="presOf" srcId="{74453728-2093-4823-819C-DFD3461E6DDE}" destId="{100B1647-4606-4DDA-BE92-D3AE84F8260C}" srcOrd="0" destOrd="0" presId="urn:microsoft.com/office/officeart/2009/3/layout/StepUpProcess"/>
    <dgm:cxn modelId="{12CAB694-3B0C-4631-849B-46EC7F0060A3}" type="presOf" srcId="{76465129-FA19-4741-BAA4-4725723F98AB}" destId="{14B3AE53-527C-4528-B957-C9145CAB3AE6}" srcOrd="0" destOrd="0" presId="urn:microsoft.com/office/officeart/2009/3/layout/StepUpProcess"/>
    <dgm:cxn modelId="{D23821A7-7356-492D-8BE3-60BFDD43FFA3}" srcId="{477FCD7E-EEED-4065-8B5F-33F4C0C83E60}" destId="{B98AF11E-E599-4950-BC37-C8DC38BB2501}" srcOrd="0" destOrd="0" parTransId="{A62C61F8-F696-4637-8D2B-A4E2C49ED898}" sibTransId="{5BEBBE85-DF20-4580-BA17-2E9DF403E26D}"/>
    <dgm:cxn modelId="{7C91EAC8-B3E4-4E58-A00B-C8BEB44C9E4F}" type="presOf" srcId="{477FCD7E-EEED-4065-8B5F-33F4C0C83E60}" destId="{1F56E944-62E7-49A1-A6B3-E1B51CB414EA}" srcOrd="0" destOrd="0" presId="urn:microsoft.com/office/officeart/2009/3/layout/StepUpProcess"/>
    <dgm:cxn modelId="{EEBE4ADD-1A0F-47FD-9EE3-6D9590830DDD}" srcId="{477FCD7E-EEED-4065-8B5F-33F4C0C83E60}" destId="{74453728-2093-4823-819C-DFD3461E6DDE}" srcOrd="2" destOrd="0" parTransId="{FFB08426-0706-42FE-93E7-0946FBA030B8}" sibTransId="{8B7ED290-C827-4BC9-A464-91760C00B9E3}"/>
    <dgm:cxn modelId="{C24287DD-749F-4676-8474-3ADACE0022D5}" type="presOf" srcId="{B98AF11E-E599-4950-BC37-C8DC38BB2501}" destId="{6ACB6022-54E5-403C-8DF4-267DC29302AB}" srcOrd="0" destOrd="0" presId="urn:microsoft.com/office/officeart/2009/3/layout/StepUpProcess"/>
    <dgm:cxn modelId="{3B188DF4-B99E-4CF6-810E-5D47C09FF8F3}" srcId="{477FCD7E-EEED-4065-8B5F-33F4C0C83E60}" destId="{AF826487-E36F-4FBE-9C05-8D3464C2BF67}" srcOrd="3" destOrd="0" parTransId="{3CF35120-9220-472A-A449-13718E02198F}" sibTransId="{FA699060-6D67-49C1-80D9-07139051697C}"/>
    <dgm:cxn modelId="{E3876860-ECCD-4B06-8BD2-D9AE16AB97A2}" type="presParOf" srcId="{1F56E944-62E7-49A1-A6B3-E1B51CB414EA}" destId="{8470A278-21E4-4E90-869A-07F8767B6815}" srcOrd="0" destOrd="0" presId="urn:microsoft.com/office/officeart/2009/3/layout/StepUpProcess"/>
    <dgm:cxn modelId="{21B9DCF7-C55C-45C9-BDFC-9D6F3D75D21A}" type="presParOf" srcId="{8470A278-21E4-4E90-869A-07F8767B6815}" destId="{BDD77FB3-1BBD-4F9B-B071-48495BD13312}" srcOrd="0" destOrd="0" presId="urn:microsoft.com/office/officeart/2009/3/layout/StepUpProcess"/>
    <dgm:cxn modelId="{95E93C26-B7C0-4617-988C-5CB2094B0F2F}" type="presParOf" srcId="{8470A278-21E4-4E90-869A-07F8767B6815}" destId="{6ACB6022-54E5-403C-8DF4-267DC29302AB}" srcOrd="1" destOrd="0" presId="urn:microsoft.com/office/officeart/2009/3/layout/StepUpProcess"/>
    <dgm:cxn modelId="{E8DB6952-A778-4BE0-BCBC-8753F6A765C4}" type="presParOf" srcId="{8470A278-21E4-4E90-869A-07F8767B6815}" destId="{525EE069-FDC2-4EF7-BFF5-984BE8D1871A}" srcOrd="2" destOrd="0" presId="urn:microsoft.com/office/officeart/2009/3/layout/StepUpProcess"/>
    <dgm:cxn modelId="{9DCAAD8D-F5F6-400B-8488-78AA5FE41E7F}" type="presParOf" srcId="{1F56E944-62E7-49A1-A6B3-E1B51CB414EA}" destId="{006F1AAA-9DC4-4D31-8CF6-4BB289C93105}" srcOrd="1" destOrd="0" presId="urn:microsoft.com/office/officeart/2009/3/layout/StepUpProcess"/>
    <dgm:cxn modelId="{F3F75F47-1CC2-4052-876F-297CD220FFBB}" type="presParOf" srcId="{006F1AAA-9DC4-4D31-8CF6-4BB289C93105}" destId="{3A312A7D-CF49-428F-A295-4173818842F5}" srcOrd="0" destOrd="0" presId="urn:microsoft.com/office/officeart/2009/3/layout/StepUpProcess"/>
    <dgm:cxn modelId="{B66FDB83-508C-46F8-9142-A3A4533AC32B}" type="presParOf" srcId="{1F56E944-62E7-49A1-A6B3-E1B51CB414EA}" destId="{F32D1EA1-0518-464E-AFB2-13300DC0EF6C}" srcOrd="2" destOrd="0" presId="urn:microsoft.com/office/officeart/2009/3/layout/StepUpProcess"/>
    <dgm:cxn modelId="{AB60D822-BE9C-407E-92FB-112B286BE1F5}" type="presParOf" srcId="{F32D1EA1-0518-464E-AFB2-13300DC0EF6C}" destId="{D6F4C0EF-8261-4023-98B6-D96D4C548F6F}" srcOrd="0" destOrd="0" presId="urn:microsoft.com/office/officeart/2009/3/layout/StepUpProcess"/>
    <dgm:cxn modelId="{760FE609-FCC2-4FBE-9B0E-9BDAA177D387}" type="presParOf" srcId="{F32D1EA1-0518-464E-AFB2-13300DC0EF6C}" destId="{14B3AE53-527C-4528-B957-C9145CAB3AE6}" srcOrd="1" destOrd="0" presId="urn:microsoft.com/office/officeart/2009/3/layout/StepUpProcess"/>
    <dgm:cxn modelId="{4A5D6A84-BAC9-46F8-B64F-67988F820574}" type="presParOf" srcId="{F32D1EA1-0518-464E-AFB2-13300DC0EF6C}" destId="{183C3AB8-C709-4921-A549-FE6EC1F510BF}" srcOrd="2" destOrd="0" presId="urn:microsoft.com/office/officeart/2009/3/layout/StepUpProcess"/>
    <dgm:cxn modelId="{D730E7AE-00E7-4A03-8E3A-050FBDBAAB13}" type="presParOf" srcId="{1F56E944-62E7-49A1-A6B3-E1B51CB414EA}" destId="{F48D75AF-26AC-4B6C-AC02-CF551B167476}" srcOrd="3" destOrd="0" presId="urn:microsoft.com/office/officeart/2009/3/layout/StepUpProcess"/>
    <dgm:cxn modelId="{B6682807-2D00-47D3-9191-393C90110D15}" type="presParOf" srcId="{F48D75AF-26AC-4B6C-AC02-CF551B167476}" destId="{84998FBB-C290-4E0A-8875-3438B108CCDA}" srcOrd="0" destOrd="0" presId="urn:microsoft.com/office/officeart/2009/3/layout/StepUpProcess"/>
    <dgm:cxn modelId="{5B438FFA-6846-45A4-8437-4C263B83641B}" type="presParOf" srcId="{1F56E944-62E7-49A1-A6B3-E1B51CB414EA}" destId="{787F4B9A-6466-451C-89B3-A0E1F9F52FE3}" srcOrd="4" destOrd="0" presId="urn:microsoft.com/office/officeart/2009/3/layout/StepUpProcess"/>
    <dgm:cxn modelId="{510D0DE3-A9B0-4F18-A5E1-73C8D806E224}" type="presParOf" srcId="{787F4B9A-6466-451C-89B3-A0E1F9F52FE3}" destId="{4465A5B1-E148-4830-BC10-AB0AD541D9B1}" srcOrd="0" destOrd="0" presId="urn:microsoft.com/office/officeart/2009/3/layout/StepUpProcess"/>
    <dgm:cxn modelId="{DE0BCAE2-2321-4487-A192-3B7E0AA2E99E}" type="presParOf" srcId="{787F4B9A-6466-451C-89B3-A0E1F9F52FE3}" destId="{100B1647-4606-4DDA-BE92-D3AE84F8260C}" srcOrd="1" destOrd="0" presId="urn:microsoft.com/office/officeart/2009/3/layout/StepUpProcess"/>
    <dgm:cxn modelId="{B8749A15-0B7B-4F5D-BF75-C42EF50AEBC5}" type="presParOf" srcId="{787F4B9A-6466-451C-89B3-A0E1F9F52FE3}" destId="{49BEE962-1AC9-43FE-8761-A45E7199F085}" srcOrd="2" destOrd="0" presId="urn:microsoft.com/office/officeart/2009/3/layout/StepUpProcess"/>
    <dgm:cxn modelId="{0C10E8B6-1998-4600-A76C-E420F4FABD7F}" type="presParOf" srcId="{1F56E944-62E7-49A1-A6B3-E1B51CB414EA}" destId="{3F19B421-E0B9-4F70-A38F-C3109FBB8CD5}" srcOrd="5" destOrd="0" presId="urn:microsoft.com/office/officeart/2009/3/layout/StepUpProcess"/>
    <dgm:cxn modelId="{95BBCA6E-7FB4-4335-80C6-A053942CE0CA}" type="presParOf" srcId="{3F19B421-E0B9-4F70-A38F-C3109FBB8CD5}" destId="{FC0E0BE7-07D0-48A8-BCA7-C4C238285D54}" srcOrd="0" destOrd="0" presId="urn:microsoft.com/office/officeart/2009/3/layout/StepUpProcess"/>
    <dgm:cxn modelId="{699B3A50-E4AC-4538-B567-B197AF66E939}" type="presParOf" srcId="{1F56E944-62E7-49A1-A6B3-E1B51CB414EA}" destId="{6C08DA10-A738-4061-ADDB-F18C7C4F0941}" srcOrd="6" destOrd="0" presId="urn:microsoft.com/office/officeart/2009/3/layout/StepUpProcess"/>
    <dgm:cxn modelId="{AB45BFF6-44BE-445A-A4C2-76E15F533FF3}" type="presParOf" srcId="{6C08DA10-A738-4061-ADDB-F18C7C4F0941}" destId="{5211EEB8-804F-40D7-9CA6-262522A3007B}" srcOrd="0" destOrd="0" presId="urn:microsoft.com/office/officeart/2009/3/layout/StepUpProcess"/>
    <dgm:cxn modelId="{99B566D2-9F21-49BA-B356-70044EE44AEE}" type="presParOf" srcId="{6C08DA10-A738-4061-ADDB-F18C7C4F0941}" destId="{5040F913-DA38-476C-A8AB-EA24D4B10BA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D5608C-B370-4B77-9D0A-1ACFBF4B03D9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94FB0780-46FD-48A0-8712-C2F1E9E27F51}">
      <dgm:prSet phldrT="[Text]"/>
      <dgm:spPr/>
      <dgm:t>
        <a:bodyPr/>
        <a:lstStyle/>
        <a:p>
          <a:r>
            <a:rPr lang="en-US" dirty="0">
              <a:latin typeface="Lora Italics" panose="020B0604020202020204" charset="0"/>
            </a:rPr>
            <a:t>Chesapeake Conservancy</a:t>
          </a:r>
        </a:p>
        <a:p>
          <a:r>
            <a:rPr lang="en-US" dirty="0">
              <a:latin typeface="Lora Italics" panose="020B0604020202020204" charset="0"/>
            </a:rPr>
            <a:t>Conservation Innovation Center</a:t>
          </a:r>
        </a:p>
      </dgm:t>
    </dgm:pt>
    <dgm:pt modelId="{D553763D-5AAA-4FDC-8A3D-FEFB127C6537}" type="parTrans" cxnId="{F6EDBA00-5893-4D60-8142-759C1EFC712F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BFAD25DB-A83A-420E-99AD-E97409E26F06}" type="sibTrans" cxnId="{F6EDBA00-5893-4D60-8142-759C1EFC712F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CBE965FC-5667-4196-8DD9-F53E62742674}">
      <dgm:prSet phldrT="[Text]"/>
      <dgm:spPr/>
      <dgm:t>
        <a:bodyPr/>
        <a:lstStyle/>
        <a:p>
          <a:r>
            <a:rPr lang="en-US" dirty="0">
              <a:latin typeface="Lora Italics" panose="020B0604020202020204" charset="0"/>
            </a:rPr>
            <a:t>Develop 1m Land Cover and Land Use datasets</a:t>
          </a:r>
        </a:p>
      </dgm:t>
    </dgm:pt>
    <dgm:pt modelId="{4CA7889B-2CF7-45F4-8819-6E276FE2279F}" type="parTrans" cxnId="{8F0B4364-B78D-4802-A7F3-47021DD6ADE9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77CA5A4C-5045-459D-96E2-E18AF733F3A5}" type="sibTrans" cxnId="{8F0B4364-B78D-4802-A7F3-47021DD6ADE9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DDAA78C3-A3A2-43C0-8E20-1900CDC33F77}">
      <dgm:prSet phldrT="[Text]"/>
      <dgm:spPr/>
      <dgm:t>
        <a:bodyPr/>
        <a:lstStyle/>
        <a:p>
          <a:r>
            <a:rPr lang="en-US" dirty="0">
              <a:latin typeface="Lora Italics" panose="020B0604020202020204" charset="0"/>
            </a:rPr>
            <a:t>Map and track BMPs</a:t>
          </a:r>
        </a:p>
      </dgm:t>
    </dgm:pt>
    <dgm:pt modelId="{C5F746E4-BFB4-403F-A1ED-7BAACF8E1D98}" type="parTrans" cxnId="{7041E55C-09DC-46E3-AC42-58DD7D63D6F2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EAE2EC43-4AF4-43E8-B829-CB6ADE049C71}" type="sibTrans" cxnId="{7041E55C-09DC-46E3-AC42-58DD7D63D6F2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2A063D68-F6C8-4086-BFEC-6B6D14FB4ABB}">
      <dgm:prSet phldrT="[Text]"/>
      <dgm:spPr/>
      <dgm:t>
        <a:bodyPr/>
        <a:lstStyle/>
        <a:p>
          <a:r>
            <a:rPr lang="en-US" dirty="0">
              <a:latin typeface="Lora Italics" panose="020B0604020202020204" charset="0"/>
            </a:rPr>
            <a:t>Delineate stream channels and ditches</a:t>
          </a:r>
        </a:p>
      </dgm:t>
    </dgm:pt>
    <dgm:pt modelId="{CE058B2D-2333-4788-B6A3-4B84637B9A47}" type="parTrans" cxnId="{C99E2520-A952-4846-B788-8D2EC0FA717B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292CD416-6121-4E87-AD93-F478A2D12AD8}" type="sibTrans" cxnId="{C99E2520-A952-4846-B788-8D2EC0FA717B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6CE28F3E-45C3-48E9-A5E3-00C355C831BB}">
      <dgm:prSet phldrT="[Text]"/>
      <dgm:spPr/>
      <dgm:t>
        <a:bodyPr/>
        <a:lstStyle/>
        <a:p>
          <a:r>
            <a:rPr lang="en-US" dirty="0">
              <a:latin typeface="Lora Italics" panose="020B0604020202020204" charset="0"/>
            </a:rPr>
            <a:t>Geospatial support</a:t>
          </a:r>
        </a:p>
      </dgm:t>
    </dgm:pt>
    <dgm:pt modelId="{EC5009DD-E9B2-4921-99F3-DE9C9AFD2033}" type="parTrans" cxnId="{B67872CC-1A28-4F0C-BAA0-D5B55E091791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513C8E35-3136-442C-8A85-0B626D792221}" type="sibTrans" cxnId="{B67872CC-1A28-4F0C-BAA0-D5B55E091791}">
      <dgm:prSet/>
      <dgm:spPr/>
      <dgm:t>
        <a:bodyPr/>
        <a:lstStyle/>
        <a:p>
          <a:endParaRPr lang="en-US">
            <a:latin typeface="Lora Italics" panose="020B0604020202020204" charset="0"/>
          </a:endParaRPr>
        </a:p>
      </dgm:t>
    </dgm:pt>
    <dgm:pt modelId="{F9B7CE56-028B-43D0-9A4F-A77F32786355}" type="pres">
      <dgm:prSet presAssocID="{59D5608C-B370-4B77-9D0A-1ACFBF4B03D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EE1EF4B-4A61-4348-B259-D357B4383F56}" type="pres">
      <dgm:prSet presAssocID="{94FB0780-46FD-48A0-8712-C2F1E9E27F51}" presName="vertOne" presStyleCnt="0"/>
      <dgm:spPr/>
    </dgm:pt>
    <dgm:pt modelId="{F813BA0A-E66A-4ED0-B39A-5A41B0CF727D}" type="pres">
      <dgm:prSet presAssocID="{94FB0780-46FD-48A0-8712-C2F1E9E27F51}" presName="txOne" presStyleLbl="node0" presStyleIdx="0" presStyleCnt="1">
        <dgm:presLayoutVars>
          <dgm:chPref val="3"/>
        </dgm:presLayoutVars>
      </dgm:prSet>
      <dgm:spPr/>
    </dgm:pt>
    <dgm:pt modelId="{0626139B-DFE0-403F-8ABB-E0AD0DB29DF0}" type="pres">
      <dgm:prSet presAssocID="{94FB0780-46FD-48A0-8712-C2F1E9E27F51}" presName="parTransOne" presStyleCnt="0"/>
      <dgm:spPr/>
    </dgm:pt>
    <dgm:pt modelId="{48D72963-6D15-465E-91B5-247CF7EAA483}" type="pres">
      <dgm:prSet presAssocID="{94FB0780-46FD-48A0-8712-C2F1E9E27F51}" presName="horzOne" presStyleCnt="0"/>
      <dgm:spPr/>
    </dgm:pt>
    <dgm:pt modelId="{9AE0D969-2BFE-472A-8267-58FC01EC4023}" type="pres">
      <dgm:prSet presAssocID="{CBE965FC-5667-4196-8DD9-F53E62742674}" presName="vertTwo" presStyleCnt="0"/>
      <dgm:spPr/>
    </dgm:pt>
    <dgm:pt modelId="{70BEBFD0-B3D3-4D3C-9FCF-7D9608EC3137}" type="pres">
      <dgm:prSet presAssocID="{CBE965FC-5667-4196-8DD9-F53E62742674}" presName="txTwo" presStyleLbl="node2" presStyleIdx="0" presStyleCnt="2">
        <dgm:presLayoutVars>
          <dgm:chPref val="3"/>
        </dgm:presLayoutVars>
      </dgm:prSet>
      <dgm:spPr/>
    </dgm:pt>
    <dgm:pt modelId="{5617D0D4-F87F-416D-8F12-B32F30CD7789}" type="pres">
      <dgm:prSet presAssocID="{CBE965FC-5667-4196-8DD9-F53E62742674}" presName="parTransTwo" presStyleCnt="0"/>
      <dgm:spPr/>
    </dgm:pt>
    <dgm:pt modelId="{FBBA4F92-995E-4925-957E-F1563BA97731}" type="pres">
      <dgm:prSet presAssocID="{CBE965FC-5667-4196-8DD9-F53E62742674}" presName="horzTwo" presStyleCnt="0"/>
      <dgm:spPr/>
    </dgm:pt>
    <dgm:pt modelId="{8FA0295C-0FE0-4AC1-890F-4583438BB985}" type="pres">
      <dgm:prSet presAssocID="{DDAA78C3-A3A2-43C0-8E20-1900CDC33F77}" presName="vertThree" presStyleCnt="0"/>
      <dgm:spPr/>
    </dgm:pt>
    <dgm:pt modelId="{2F80A48B-3B12-4C97-AFEE-4FF5BEAD5125}" type="pres">
      <dgm:prSet presAssocID="{DDAA78C3-A3A2-43C0-8E20-1900CDC33F77}" presName="txThree" presStyleLbl="node3" presStyleIdx="0" presStyleCnt="2">
        <dgm:presLayoutVars>
          <dgm:chPref val="3"/>
        </dgm:presLayoutVars>
      </dgm:prSet>
      <dgm:spPr/>
    </dgm:pt>
    <dgm:pt modelId="{6AC3213C-5CE6-4C29-8D4D-3C184A6FCD2F}" type="pres">
      <dgm:prSet presAssocID="{DDAA78C3-A3A2-43C0-8E20-1900CDC33F77}" presName="horzThree" presStyleCnt="0"/>
      <dgm:spPr/>
    </dgm:pt>
    <dgm:pt modelId="{967E1A00-4119-4D28-A29B-1C6AB67FA8F5}" type="pres">
      <dgm:prSet presAssocID="{77CA5A4C-5045-459D-96E2-E18AF733F3A5}" presName="sibSpaceTwo" presStyleCnt="0"/>
      <dgm:spPr/>
    </dgm:pt>
    <dgm:pt modelId="{7673F018-4BCD-4C6D-97ED-2228A5570B35}" type="pres">
      <dgm:prSet presAssocID="{2A063D68-F6C8-4086-BFEC-6B6D14FB4ABB}" presName="vertTwo" presStyleCnt="0"/>
      <dgm:spPr/>
    </dgm:pt>
    <dgm:pt modelId="{64B40EB8-AD55-421A-8E7E-57DC1C2A63C3}" type="pres">
      <dgm:prSet presAssocID="{2A063D68-F6C8-4086-BFEC-6B6D14FB4ABB}" presName="txTwo" presStyleLbl="node2" presStyleIdx="1" presStyleCnt="2">
        <dgm:presLayoutVars>
          <dgm:chPref val="3"/>
        </dgm:presLayoutVars>
      </dgm:prSet>
      <dgm:spPr/>
    </dgm:pt>
    <dgm:pt modelId="{14CE8F1D-8BF7-40B7-B39C-41F73CFD8B41}" type="pres">
      <dgm:prSet presAssocID="{2A063D68-F6C8-4086-BFEC-6B6D14FB4ABB}" presName="parTransTwo" presStyleCnt="0"/>
      <dgm:spPr/>
    </dgm:pt>
    <dgm:pt modelId="{0FB7B1A4-DF61-4D1A-AE69-A8B6802E48B9}" type="pres">
      <dgm:prSet presAssocID="{2A063D68-F6C8-4086-BFEC-6B6D14FB4ABB}" presName="horzTwo" presStyleCnt="0"/>
      <dgm:spPr/>
    </dgm:pt>
    <dgm:pt modelId="{EE4E0E14-4AB3-4B26-A349-6F2B55AAA1C4}" type="pres">
      <dgm:prSet presAssocID="{6CE28F3E-45C3-48E9-A5E3-00C355C831BB}" presName="vertThree" presStyleCnt="0"/>
      <dgm:spPr/>
    </dgm:pt>
    <dgm:pt modelId="{AD2B40BD-0D96-4178-AA89-A6EAB5E4FAA1}" type="pres">
      <dgm:prSet presAssocID="{6CE28F3E-45C3-48E9-A5E3-00C355C831BB}" presName="txThree" presStyleLbl="node3" presStyleIdx="1" presStyleCnt="2">
        <dgm:presLayoutVars>
          <dgm:chPref val="3"/>
        </dgm:presLayoutVars>
      </dgm:prSet>
      <dgm:spPr/>
    </dgm:pt>
    <dgm:pt modelId="{D9ED6E96-8CF0-46A4-924E-A2B0E5636695}" type="pres">
      <dgm:prSet presAssocID="{6CE28F3E-45C3-48E9-A5E3-00C355C831BB}" presName="horzThree" presStyleCnt="0"/>
      <dgm:spPr/>
    </dgm:pt>
  </dgm:ptLst>
  <dgm:cxnLst>
    <dgm:cxn modelId="{F6EDBA00-5893-4D60-8142-759C1EFC712F}" srcId="{59D5608C-B370-4B77-9D0A-1ACFBF4B03D9}" destId="{94FB0780-46FD-48A0-8712-C2F1E9E27F51}" srcOrd="0" destOrd="0" parTransId="{D553763D-5AAA-4FDC-8A3D-FEFB127C6537}" sibTransId="{BFAD25DB-A83A-420E-99AD-E97409E26F06}"/>
    <dgm:cxn modelId="{C99E2520-A952-4846-B788-8D2EC0FA717B}" srcId="{94FB0780-46FD-48A0-8712-C2F1E9E27F51}" destId="{2A063D68-F6C8-4086-BFEC-6B6D14FB4ABB}" srcOrd="1" destOrd="0" parTransId="{CE058B2D-2333-4788-B6A3-4B84637B9A47}" sibTransId="{292CD416-6121-4E87-AD93-F478A2D12AD8}"/>
    <dgm:cxn modelId="{7041E55C-09DC-46E3-AC42-58DD7D63D6F2}" srcId="{CBE965FC-5667-4196-8DD9-F53E62742674}" destId="{DDAA78C3-A3A2-43C0-8E20-1900CDC33F77}" srcOrd="0" destOrd="0" parTransId="{C5F746E4-BFB4-403F-A1ED-7BAACF8E1D98}" sibTransId="{EAE2EC43-4AF4-43E8-B829-CB6ADE049C71}"/>
    <dgm:cxn modelId="{64C30260-E89E-40D8-8F96-68667A4EECF9}" type="presOf" srcId="{2A063D68-F6C8-4086-BFEC-6B6D14FB4ABB}" destId="{64B40EB8-AD55-421A-8E7E-57DC1C2A63C3}" srcOrd="0" destOrd="0" presId="urn:microsoft.com/office/officeart/2005/8/layout/hierarchy4"/>
    <dgm:cxn modelId="{8F0B4364-B78D-4802-A7F3-47021DD6ADE9}" srcId="{94FB0780-46FD-48A0-8712-C2F1E9E27F51}" destId="{CBE965FC-5667-4196-8DD9-F53E62742674}" srcOrd="0" destOrd="0" parTransId="{4CA7889B-2CF7-45F4-8819-6E276FE2279F}" sibTransId="{77CA5A4C-5045-459D-96E2-E18AF733F3A5}"/>
    <dgm:cxn modelId="{9D1A6671-0118-46E7-8FB2-957C3DD48BA9}" type="presOf" srcId="{6CE28F3E-45C3-48E9-A5E3-00C355C831BB}" destId="{AD2B40BD-0D96-4178-AA89-A6EAB5E4FAA1}" srcOrd="0" destOrd="0" presId="urn:microsoft.com/office/officeart/2005/8/layout/hierarchy4"/>
    <dgm:cxn modelId="{D9C0F37E-ABCC-4B12-852D-7E745056BCDF}" type="presOf" srcId="{59D5608C-B370-4B77-9D0A-1ACFBF4B03D9}" destId="{F9B7CE56-028B-43D0-9A4F-A77F32786355}" srcOrd="0" destOrd="0" presId="urn:microsoft.com/office/officeart/2005/8/layout/hierarchy4"/>
    <dgm:cxn modelId="{64D1C8A0-0C2E-4C25-BF79-C0AC8C286144}" type="presOf" srcId="{DDAA78C3-A3A2-43C0-8E20-1900CDC33F77}" destId="{2F80A48B-3B12-4C97-AFEE-4FF5BEAD5125}" srcOrd="0" destOrd="0" presId="urn:microsoft.com/office/officeart/2005/8/layout/hierarchy4"/>
    <dgm:cxn modelId="{F8638CBE-DB75-44E9-9F4C-6010DB1701EF}" type="presOf" srcId="{CBE965FC-5667-4196-8DD9-F53E62742674}" destId="{70BEBFD0-B3D3-4D3C-9FCF-7D9608EC3137}" srcOrd="0" destOrd="0" presId="urn:microsoft.com/office/officeart/2005/8/layout/hierarchy4"/>
    <dgm:cxn modelId="{B67872CC-1A28-4F0C-BAA0-D5B55E091791}" srcId="{2A063D68-F6C8-4086-BFEC-6B6D14FB4ABB}" destId="{6CE28F3E-45C3-48E9-A5E3-00C355C831BB}" srcOrd="0" destOrd="0" parTransId="{EC5009DD-E9B2-4921-99F3-DE9C9AFD2033}" sibTransId="{513C8E35-3136-442C-8A85-0B626D792221}"/>
    <dgm:cxn modelId="{17BB1FDF-69C9-4871-A562-7B66D562321E}" type="presOf" srcId="{94FB0780-46FD-48A0-8712-C2F1E9E27F51}" destId="{F813BA0A-E66A-4ED0-B39A-5A41B0CF727D}" srcOrd="0" destOrd="0" presId="urn:microsoft.com/office/officeart/2005/8/layout/hierarchy4"/>
    <dgm:cxn modelId="{16E74626-3FE7-4F2E-AF24-5456D61E70D2}" type="presParOf" srcId="{F9B7CE56-028B-43D0-9A4F-A77F32786355}" destId="{CEE1EF4B-4A61-4348-B259-D357B4383F56}" srcOrd="0" destOrd="0" presId="urn:microsoft.com/office/officeart/2005/8/layout/hierarchy4"/>
    <dgm:cxn modelId="{67784AF4-03BC-4874-9A81-A28E46D3DF24}" type="presParOf" srcId="{CEE1EF4B-4A61-4348-B259-D357B4383F56}" destId="{F813BA0A-E66A-4ED0-B39A-5A41B0CF727D}" srcOrd="0" destOrd="0" presId="urn:microsoft.com/office/officeart/2005/8/layout/hierarchy4"/>
    <dgm:cxn modelId="{C6802C04-BB93-4B1F-AE76-7B1D20730AF4}" type="presParOf" srcId="{CEE1EF4B-4A61-4348-B259-D357B4383F56}" destId="{0626139B-DFE0-403F-8ABB-E0AD0DB29DF0}" srcOrd="1" destOrd="0" presId="urn:microsoft.com/office/officeart/2005/8/layout/hierarchy4"/>
    <dgm:cxn modelId="{D6405FCB-C571-4A27-9CEF-F9C4D2E3AD89}" type="presParOf" srcId="{CEE1EF4B-4A61-4348-B259-D357B4383F56}" destId="{48D72963-6D15-465E-91B5-247CF7EAA483}" srcOrd="2" destOrd="0" presId="urn:microsoft.com/office/officeart/2005/8/layout/hierarchy4"/>
    <dgm:cxn modelId="{71577458-FA03-4281-B7C9-1DFE615CF807}" type="presParOf" srcId="{48D72963-6D15-465E-91B5-247CF7EAA483}" destId="{9AE0D969-2BFE-472A-8267-58FC01EC4023}" srcOrd="0" destOrd="0" presId="urn:microsoft.com/office/officeart/2005/8/layout/hierarchy4"/>
    <dgm:cxn modelId="{35524395-2FF7-4437-A6ED-4B8C9CD2EB48}" type="presParOf" srcId="{9AE0D969-2BFE-472A-8267-58FC01EC4023}" destId="{70BEBFD0-B3D3-4D3C-9FCF-7D9608EC3137}" srcOrd="0" destOrd="0" presId="urn:microsoft.com/office/officeart/2005/8/layout/hierarchy4"/>
    <dgm:cxn modelId="{1B91104F-30AA-4A37-8B38-7673341C65E5}" type="presParOf" srcId="{9AE0D969-2BFE-472A-8267-58FC01EC4023}" destId="{5617D0D4-F87F-416D-8F12-B32F30CD7789}" srcOrd="1" destOrd="0" presId="urn:microsoft.com/office/officeart/2005/8/layout/hierarchy4"/>
    <dgm:cxn modelId="{80FAFE64-7017-423B-B319-A3C750DAA9AB}" type="presParOf" srcId="{9AE0D969-2BFE-472A-8267-58FC01EC4023}" destId="{FBBA4F92-995E-4925-957E-F1563BA97731}" srcOrd="2" destOrd="0" presId="urn:microsoft.com/office/officeart/2005/8/layout/hierarchy4"/>
    <dgm:cxn modelId="{E1179F91-C31F-45CA-B2B2-AA425F0FA06D}" type="presParOf" srcId="{FBBA4F92-995E-4925-957E-F1563BA97731}" destId="{8FA0295C-0FE0-4AC1-890F-4583438BB985}" srcOrd="0" destOrd="0" presId="urn:microsoft.com/office/officeart/2005/8/layout/hierarchy4"/>
    <dgm:cxn modelId="{BAED061E-0988-4108-A691-C60E73AB50ED}" type="presParOf" srcId="{8FA0295C-0FE0-4AC1-890F-4583438BB985}" destId="{2F80A48B-3B12-4C97-AFEE-4FF5BEAD5125}" srcOrd="0" destOrd="0" presId="urn:microsoft.com/office/officeart/2005/8/layout/hierarchy4"/>
    <dgm:cxn modelId="{93BE4456-C8AC-42F2-8EE9-950822BC3C4D}" type="presParOf" srcId="{8FA0295C-0FE0-4AC1-890F-4583438BB985}" destId="{6AC3213C-5CE6-4C29-8D4D-3C184A6FCD2F}" srcOrd="1" destOrd="0" presId="urn:microsoft.com/office/officeart/2005/8/layout/hierarchy4"/>
    <dgm:cxn modelId="{18E9F835-D833-48E8-AC51-816D09878478}" type="presParOf" srcId="{48D72963-6D15-465E-91B5-247CF7EAA483}" destId="{967E1A00-4119-4D28-A29B-1C6AB67FA8F5}" srcOrd="1" destOrd="0" presId="urn:microsoft.com/office/officeart/2005/8/layout/hierarchy4"/>
    <dgm:cxn modelId="{A34E82DA-CBBB-434D-97B6-EFE737030B52}" type="presParOf" srcId="{48D72963-6D15-465E-91B5-247CF7EAA483}" destId="{7673F018-4BCD-4C6D-97ED-2228A5570B35}" srcOrd="2" destOrd="0" presId="urn:microsoft.com/office/officeart/2005/8/layout/hierarchy4"/>
    <dgm:cxn modelId="{E1D3CA30-0E75-4DC1-BD21-07E7B9A0DF60}" type="presParOf" srcId="{7673F018-4BCD-4C6D-97ED-2228A5570B35}" destId="{64B40EB8-AD55-421A-8E7E-57DC1C2A63C3}" srcOrd="0" destOrd="0" presId="urn:microsoft.com/office/officeart/2005/8/layout/hierarchy4"/>
    <dgm:cxn modelId="{C53E3BD9-1753-47A7-9548-D3614A93D405}" type="presParOf" srcId="{7673F018-4BCD-4C6D-97ED-2228A5570B35}" destId="{14CE8F1D-8BF7-40B7-B39C-41F73CFD8B41}" srcOrd="1" destOrd="0" presId="urn:microsoft.com/office/officeart/2005/8/layout/hierarchy4"/>
    <dgm:cxn modelId="{43FD8E2E-C627-427D-8E31-655888D60DF4}" type="presParOf" srcId="{7673F018-4BCD-4C6D-97ED-2228A5570B35}" destId="{0FB7B1A4-DF61-4D1A-AE69-A8B6802E48B9}" srcOrd="2" destOrd="0" presId="urn:microsoft.com/office/officeart/2005/8/layout/hierarchy4"/>
    <dgm:cxn modelId="{BD0C6654-4FD5-41CB-881A-EAA1157E0B8F}" type="presParOf" srcId="{0FB7B1A4-DF61-4D1A-AE69-A8B6802E48B9}" destId="{EE4E0E14-4AB3-4B26-A349-6F2B55AAA1C4}" srcOrd="0" destOrd="0" presId="urn:microsoft.com/office/officeart/2005/8/layout/hierarchy4"/>
    <dgm:cxn modelId="{04C874CB-6459-498B-BEB1-213AD5F9EFBD}" type="presParOf" srcId="{EE4E0E14-4AB3-4B26-A349-6F2B55AAA1C4}" destId="{AD2B40BD-0D96-4178-AA89-A6EAB5E4FAA1}" srcOrd="0" destOrd="0" presId="urn:microsoft.com/office/officeart/2005/8/layout/hierarchy4"/>
    <dgm:cxn modelId="{E42C08D6-AED7-45DF-A67A-4B5DFBD495B7}" type="presParOf" srcId="{EE4E0E14-4AB3-4B26-A349-6F2B55AAA1C4}" destId="{D9ED6E96-8CF0-46A4-924E-A2B0E563669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EDBDD3-1FB2-4AD2-AA67-4FC8A1A3E60A}" type="doc">
      <dgm:prSet loTypeId="urn:microsoft.com/office/officeart/2009/layout/CircleArrowProcess" loCatId="cycle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8CE2B3C0-CBBC-45C1-9EBC-48F8DB70E374}">
      <dgm:prSet phldrT="[Text]"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</a:rPr>
            <a:t>Data development</a:t>
          </a:r>
        </a:p>
      </dgm:t>
    </dgm:pt>
    <dgm:pt modelId="{9089A856-E26E-40B7-B611-2D500CDB8693}" type="parTrans" cxnId="{F463C355-E92D-4644-9437-DAAF74F5C6D5}">
      <dgm:prSet/>
      <dgm:spPr/>
      <dgm:t>
        <a:bodyPr/>
        <a:lstStyle/>
        <a:p>
          <a:endParaRPr lang="en-US"/>
        </a:p>
      </dgm:t>
    </dgm:pt>
    <dgm:pt modelId="{1137096B-AFB7-4D1C-84B5-3F346EC0D2A2}" type="sibTrans" cxnId="{F463C355-E92D-4644-9437-DAAF74F5C6D5}">
      <dgm:prSet/>
      <dgm:spPr/>
      <dgm:t>
        <a:bodyPr/>
        <a:lstStyle/>
        <a:p>
          <a:endParaRPr lang="en-US"/>
        </a:p>
      </dgm:t>
    </dgm:pt>
    <dgm:pt modelId="{D8733DC8-AD04-4AED-880B-00526128D03A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Technical state &amp; local review, input, approval</a:t>
          </a:r>
        </a:p>
      </dgm:t>
    </dgm:pt>
    <dgm:pt modelId="{7C9D3E40-1171-469C-A36D-2A5D6086534C}" type="parTrans" cxnId="{B15626E6-4547-49AF-9751-3725DB2848DC}">
      <dgm:prSet/>
      <dgm:spPr/>
      <dgm:t>
        <a:bodyPr/>
        <a:lstStyle/>
        <a:p>
          <a:endParaRPr lang="en-US"/>
        </a:p>
      </dgm:t>
    </dgm:pt>
    <dgm:pt modelId="{88157ABA-5B5A-4563-A8C3-0AF15663EBDA}" type="sibTrans" cxnId="{B15626E6-4547-49AF-9751-3725DB2848DC}">
      <dgm:prSet/>
      <dgm:spPr/>
      <dgm:t>
        <a:bodyPr/>
        <a:lstStyle/>
        <a:p>
          <a:endParaRPr lang="en-US"/>
        </a:p>
      </dgm:t>
    </dgm:pt>
    <dgm:pt modelId="{5EC1840A-C665-477F-8090-EE7A83646285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Jurisdictional approval</a:t>
          </a:r>
        </a:p>
      </dgm:t>
    </dgm:pt>
    <dgm:pt modelId="{960D49B6-3DEF-4AA8-8E38-9B56EC0D95A0}" type="parTrans" cxnId="{14A9CF45-D545-46DB-9355-33CBF8654400}">
      <dgm:prSet/>
      <dgm:spPr/>
      <dgm:t>
        <a:bodyPr/>
        <a:lstStyle/>
        <a:p>
          <a:endParaRPr lang="en-US"/>
        </a:p>
      </dgm:t>
    </dgm:pt>
    <dgm:pt modelId="{A9A78710-8B2B-4E23-BCB7-6F96FFBBCA72}" type="sibTrans" cxnId="{14A9CF45-D545-46DB-9355-33CBF8654400}">
      <dgm:prSet/>
      <dgm:spPr/>
      <dgm:t>
        <a:bodyPr/>
        <a:lstStyle/>
        <a:p>
          <a:endParaRPr lang="en-US"/>
        </a:p>
      </dgm:t>
    </dgm:pt>
    <dgm:pt modelId="{2A30370A-BE9A-40FC-B98E-4898A993DBFE}">
      <dgm:prSet custT="1"/>
      <dgm:spPr/>
      <dgm:t>
        <a:bodyPr/>
        <a:lstStyle/>
        <a:p>
          <a:r>
            <a:rPr lang="en-US" sz="3600" dirty="0">
              <a:solidFill>
                <a:schemeClr val="bg1"/>
              </a:solidFill>
            </a:rPr>
            <a:t>Model input</a:t>
          </a:r>
        </a:p>
      </dgm:t>
    </dgm:pt>
    <dgm:pt modelId="{67D41608-75C3-49C3-BE54-2D3ECFF6E93E}" type="parTrans" cxnId="{D3114A17-F220-4168-8869-3D3882FFA97E}">
      <dgm:prSet/>
      <dgm:spPr/>
      <dgm:t>
        <a:bodyPr/>
        <a:lstStyle/>
        <a:p>
          <a:endParaRPr lang="en-US"/>
        </a:p>
      </dgm:t>
    </dgm:pt>
    <dgm:pt modelId="{B03750D4-468D-4D1D-8CAE-6680A3D541C5}" type="sibTrans" cxnId="{D3114A17-F220-4168-8869-3D3882FFA97E}">
      <dgm:prSet/>
      <dgm:spPr/>
      <dgm:t>
        <a:bodyPr/>
        <a:lstStyle/>
        <a:p>
          <a:endParaRPr lang="en-US"/>
        </a:p>
      </dgm:t>
    </dgm:pt>
    <dgm:pt modelId="{CCC05041-CD4F-47D9-A743-DE98D44DA650}" type="pres">
      <dgm:prSet presAssocID="{3BEDBDD3-1FB2-4AD2-AA67-4FC8A1A3E60A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EC8DDE99-11BB-4007-8027-1F26C47DC3D5}" type="pres">
      <dgm:prSet presAssocID="{8CE2B3C0-CBBC-45C1-9EBC-48F8DB70E374}" presName="Accent1" presStyleCnt="0"/>
      <dgm:spPr/>
    </dgm:pt>
    <dgm:pt modelId="{8E48A444-4781-48E2-B3D1-CB8336CF3210}" type="pres">
      <dgm:prSet presAssocID="{8CE2B3C0-CBBC-45C1-9EBC-48F8DB70E374}" presName="Accent" presStyleLbl="node1" presStyleIdx="0" presStyleCnt="4"/>
      <dgm:spPr/>
    </dgm:pt>
    <dgm:pt modelId="{CE7AFCA3-66BD-418F-9A25-87331A007C03}" type="pres">
      <dgm:prSet presAssocID="{8CE2B3C0-CBBC-45C1-9EBC-48F8DB70E374}" presName="Parent1" presStyleLbl="revTx" presStyleIdx="0" presStyleCnt="4" custScaleX="130448" custLinFactNeighborX="-717" custLinFactNeighborY="-11735">
        <dgm:presLayoutVars>
          <dgm:chMax val="1"/>
          <dgm:chPref val="1"/>
          <dgm:bulletEnabled val="1"/>
        </dgm:presLayoutVars>
      </dgm:prSet>
      <dgm:spPr/>
    </dgm:pt>
    <dgm:pt modelId="{1679A1AF-EC14-4F0F-8110-89DC1CE0AF61}" type="pres">
      <dgm:prSet presAssocID="{D8733DC8-AD04-4AED-880B-00526128D03A}" presName="Accent2" presStyleCnt="0"/>
      <dgm:spPr/>
    </dgm:pt>
    <dgm:pt modelId="{FA7A4813-4B5A-4AEF-B778-1033C589F613}" type="pres">
      <dgm:prSet presAssocID="{D8733DC8-AD04-4AED-880B-00526128D03A}" presName="Accent" presStyleLbl="node1" presStyleIdx="1" presStyleCnt="4"/>
      <dgm:spPr/>
    </dgm:pt>
    <dgm:pt modelId="{214B29BF-3311-410D-A4DB-E98AA488BA55}" type="pres">
      <dgm:prSet presAssocID="{D8733DC8-AD04-4AED-880B-00526128D03A}" presName="Parent2" presStyleLbl="revTx" presStyleIdx="1" presStyleCnt="4" custLinFactNeighborX="472" custLinFactNeighborY="-15109">
        <dgm:presLayoutVars>
          <dgm:chMax val="1"/>
          <dgm:chPref val="1"/>
          <dgm:bulletEnabled val="1"/>
        </dgm:presLayoutVars>
      </dgm:prSet>
      <dgm:spPr/>
    </dgm:pt>
    <dgm:pt modelId="{9A74A894-DBBD-4E30-B4B1-5578D0321274}" type="pres">
      <dgm:prSet presAssocID="{5EC1840A-C665-477F-8090-EE7A83646285}" presName="Accent3" presStyleCnt="0"/>
      <dgm:spPr/>
    </dgm:pt>
    <dgm:pt modelId="{BD008505-08C7-46B3-9F7A-24927055DB82}" type="pres">
      <dgm:prSet presAssocID="{5EC1840A-C665-477F-8090-EE7A83646285}" presName="Accent" presStyleLbl="node1" presStyleIdx="2" presStyleCnt="4"/>
      <dgm:spPr/>
    </dgm:pt>
    <dgm:pt modelId="{DA985B77-9984-4E12-B819-F797A7EC7965}" type="pres">
      <dgm:prSet presAssocID="{5EC1840A-C665-477F-8090-EE7A83646285}" presName="Parent3" presStyleLbl="revTx" presStyleIdx="2" presStyleCnt="4" custScaleX="148270">
        <dgm:presLayoutVars>
          <dgm:chMax val="1"/>
          <dgm:chPref val="1"/>
          <dgm:bulletEnabled val="1"/>
        </dgm:presLayoutVars>
      </dgm:prSet>
      <dgm:spPr/>
    </dgm:pt>
    <dgm:pt modelId="{ECBECA08-849D-422E-9A68-01F1F917691D}" type="pres">
      <dgm:prSet presAssocID="{2A30370A-BE9A-40FC-B98E-4898A993DBFE}" presName="Accent4" presStyleCnt="0"/>
      <dgm:spPr/>
    </dgm:pt>
    <dgm:pt modelId="{33C3E2A7-B0FC-47C1-9C9C-844402AC098A}" type="pres">
      <dgm:prSet presAssocID="{2A30370A-BE9A-40FC-B98E-4898A993DBFE}" presName="Accent" presStyleLbl="node1" presStyleIdx="3" presStyleCnt="4"/>
      <dgm:spPr/>
    </dgm:pt>
    <dgm:pt modelId="{00FFD68C-96FB-4B38-B7BB-9CC84C12E096}" type="pres">
      <dgm:prSet presAssocID="{2A30370A-BE9A-40FC-B98E-4898A993DBF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A1D39E11-5665-434A-AE04-C391040195A8}" type="presOf" srcId="{D8733DC8-AD04-4AED-880B-00526128D03A}" destId="{214B29BF-3311-410D-A4DB-E98AA488BA55}" srcOrd="0" destOrd="0" presId="urn:microsoft.com/office/officeart/2009/layout/CircleArrowProcess"/>
    <dgm:cxn modelId="{D3114A17-F220-4168-8869-3D3882FFA97E}" srcId="{3BEDBDD3-1FB2-4AD2-AA67-4FC8A1A3E60A}" destId="{2A30370A-BE9A-40FC-B98E-4898A993DBFE}" srcOrd="3" destOrd="0" parTransId="{67D41608-75C3-49C3-BE54-2D3ECFF6E93E}" sibTransId="{B03750D4-468D-4D1D-8CAE-6680A3D541C5}"/>
    <dgm:cxn modelId="{14A9CF45-D545-46DB-9355-33CBF8654400}" srcId="{3BEDBDD3-1FB2-4AD2-AA67-4FC8A1A3E60A}" destId="{5EC1840A-C665-477F-8090-EE7A83646285}" srcOrd="2" destOrd="0" parTransId="{960D49B6-3DEF-4AA8-8E38-9B56EC0D95A0}" sibTransId="{A9A78710-8B2B-4E23-BCB7-6F96FFBBCA72}"/>
    <dgm:cxn modelId="{F463C355-E92D-4644-9437-DAAF74F5C6D5}" srcId="{3BEDBDD3-1FB2-4AD2-AA67-4FC8A1A3E60A}" destId="{8CE2B3C0-CBBC-45C1-9EBC-48F8DB70E374}" srcOrd="0" destOrd="0" parTransId="{9089A856-E26E-40B7-B611-2D500CDB8693}" sibTransId="{1137096B-AFB7-4D1C-84B5-3F346EC0D2A2}"/>
    <dgm:cxn modelId="{5F3D807F-1330-4543-9B38-C59C21352AB6}" type="presOf" srcId="{3BEDBDD3-1FB2-4AD2-AA67-4FC8A1A3E60A}" destId="{CCC05041-CD4F-47D9-A743-DE98D44DA650}" srcOrd="0" destOrd="0" presId="urn:microsoft.com/office/officeart/2009/layout/CircleArrowProcess"/>
    <dgm:cxn modelId="{BF64F599-2E14-44E6-9F88-0BD2F732A534}" type="presOf" srcId="{8CE2B3C0-CBBC-45C1-9EBC-48F8DB70E374}" destId="{CE7AFCA3-66BD-418F-9A25-87331A007C03}" srcOrd="0" destOrd="0" presId="urn:microsoft.com/office/officeart/2009/layout/CircleArrowProcess"/>
    <dgm:cxn modelId="{7E9FB7B4-AEB7-47C2-94A9-4BDA4F22709D}" type="presOf" srcId="{2A30370A-BE9A-40FC-B98E-4898A993DBFE}" destId="{00FFD68C-96FB-4B38-B7BB-9CC84C12E096}" srcOrd="0" destOrd="0" presId="urn:microsoft.com/office/officeart/2009/layout/CircleArrowProcess"/>
    <dgm:cxn modelId="{775761D4-EBCB-44F1-A295-930DF8778DCF}" type="presOf" srcId="{5EC1840A-C665-477F-8090-EE7A83646285}" destId="{DA985B77-9984-4E12-B819-F797A7EC7965}" srcOrd="0" destOrd="0" presId="urn:microsoft.com/office/officeart/2009/layout/CircleArrowProcess"/>
    <dgm:cxn modelId="{B15626E6-4547-49AF-9751-3725DB2848DC}" srcId="{3BEDBDD3-1FB2-4AD2-AA67-4FC8A1A3E60A}" destId="{D8733DC8-AD04-4AED-880B-00526128D03A}" srcOrd="1" destOrd="0" parTransId="{7C9D3E40-1171-469C-A36D-2A5D6086534C}" sibTransId="{88157ABA-5B5A-4563-A8C3-0AF15663EBDA}"/>
    <dgm:cxn modelId="{74ABDD30-C7D2-485E-969F-73EA207C6D8F}" type="presParOf" srcId="{CCC05041-CD4F-47D9-A743-DE98D44DA650}" destId="{EC8DDE99-11BB-4007-8027-1F26C47DC3D5}" srcOrd="0" destOrd="0" presId="urn:microsoft.com/office/officeart/2009/layout/CircleArrowProcess"/>
    <dgm:cxn modelId="{FE8948ED-3A13-4400-9BE4-43EC4DE0720C}" type="presParOf" srcId="{EC8DDE99-11BB-4007-8027-1F26C47DC3D5}" destId="{8E48A444-4781-48E2-B3D1-CB8336CF3210}" srcOrd="0" destOrd="0" presId="urn:microsoft.com/office/officeart/2009/layout/CircleArrowProcess"/>
    <dgm:cxn modelId="{68A8E737-B72C-45F4-A638-61A13BA1956A}" type="presParOf" srcId="{CCC05041-CD4F-47D9-A743-DE98D44DA650}" destId="{CE7AFCA3-66BD-418F-9A25-87331A007C03}" srcOrd="1" destOrd="0" presId="urn:microsoft.com/office/officeart/2009/layout/CircleArrowProcess"/>
    <dgm:cxn modelId="{0B2E4A00-A6FE-452B-878E-47915944387B}" type="presParOf" srcId="{CCC05041-CD4F-47D9-A743-DE98D44DA650}" destId="{1679A1AF-EC14-4F0F-8110-89DC1CE0AF61}" srcOrd="2" destOrd="0" presId="urn:microsoft.com/office/officeart/2009/layout/CircleArrowProcess"/>
    <dgm:cxn modelId="{D8537592-9D08-434C-A7C3-1DBD973734B0}" type="presParOf" srcId="{1679A1AF-EC14-4F0F-8110-89DC1CE0AF61}" destId="{FA7A4813-4B5A-4AEF-B778-1033C589F613}" srcOrd="0" destOrd="0" presId="urn:microsoft.com/office/officeart/2009/layout/CircleArrowProcess"/>
    <dgm:cxn modelId="{83F08986-D158-4ED3-B690-2CA8DA9A8E1D}" type="presParOf" srcId="{CCC05041-CD4F-47D9-A743-DE98D44DA650}" destId="{214B29BF-3311-410D-A4DB-E98AA488BA55}" srcOrd="3" destOrd="0" presId="urn:microsoft.com/office/officeart/2009/layout/CircleArrowProcess"/>
    <dgm:cxn modelId="{23A68FF7-3B67-40D8-8C0F-798B58820641}" type="presParOf" srcId="{CCC05041-CD4F-47D9-A743-DE98D44DA650}" destId="{9A74A894-DBBD-4E30-B4B1-5578D0321274}" srcOrd="4" destOrd="0" presId="urn:microsoft.com/office/officeart/2009/layout/CircleArrowProcess"/>
    <dgm:cxn modelId="{15639689-A4FE-4D20-ABC8-FA193D7533ED}" type="presParOf" srcId="{9A74A894-DBBD-4E30-B4B1-5578D0321274}" destId="{BD008505-08C7-46B3-9F7A-24927055DB82}" srcOrd="0" destOrd="0" presId="urn:microsoft.com/office/officeart/2009/layout/CircleArrowProcess"/>
    <dgm:cxn modelId="{9B91CC51-8197-45E8-82BA-31DEDD36E4C6}" type="presParOf" srcId="{CCC05041-CD4F-47D9-A743-DE98D44DA650}" destId="{DA985B77-9984-4E12-B819-F797A7EC7965}" srcOrd="5" destOrd="0" presId="urn:microsoft.com/office/officeart/2009/layout/CircleArrowProcess"/>
    <dgm:cxn modelId="{BF23A816-0083-4C59-A681-F19C489A3665}" type="presParOf" srcId="{CCC05041-CD4F-47D9-A743-DE98D44DA650}" destId="{ECBECA08-849D-422E-9A68-01F1F917691D}" srcOrd="6" destOrd="0" presId="urn:microsoft.com/office/officeart/2009/layout/CircleArrowProcess"/>
    <dgm:cxn modelId="{889693EE-1126-45DC-8DA5-5321D0A81710}" type="presParOf" srcId="{ECBECA08-849D-422E-9A68-01F1F917691D}" destId="{33C3E2A7-B0FC-47C1-9C9C-844402AC098A}" srcOrd="0" destOrd="0" presId="urn:microsoft.com/office/officeart/2009/layout/CircleArrowProcess"/>
    <dgm:cxn modelId="{911260FA-AD77-45FC-9938-3D5C4E1E23CC}" type="presParOf" srcId="{CCC05041-CD4F-47D9-A743-DE98D44DA650}" destId="{00FFD68C-96FB-4B38-B7BB-9CC84C12E096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EB4CE3-3039-4A5A-912B-4E0EA8D5BBC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0C82D7-9D27-4777-B81A-8F1F3E851F1F}">
      <dgm:prSet phldrT="[Text]"/>
      <dgm:spPr/>
      <dgm:t>
        <a:bodyPr/>
        <a:lstStyle/>
        <a:p>
          <a:r>
            <a:rPr lang="en-US" dirty="0"/>
            <a:t>2017/18 Land Cover</a:t>
          </a:r>
        </a:p>
      </dgm:t>
    </dgm:pt>
    <dgm:pt modelId="{E1C5C16A-FC92-41F9-9B75-7BB451B902DE}" type="parTrans" cxnId="{3CAF73B8-3DBF-4AA0-B463-72124B1D14C1}">
      <dgm:prSet/>
      <dgm:spPr/>
      <dgm:t>
        <a:bodyPr/>
        <a:lstStyle/>
        <a:p>
          <a:endParaRPr lang="en-US"/>
        </a:p>
      </dgm:t>
    </dgm:pt>
    <dgm:pt modelId="{037EE180-3BCB-477C-8751-E18B42A29B79}" type="sibTrans" cxnId="{3CAF73B8-3DBF-4AA0-B463-72124B1D14C1}">
      <dgm:prSet/>
      <dgm:spPr/>
      <dgm:t>
        <a:bodyPr/>
        <a:lstStyle/>
        <a:p>
          <a:endParaRPr lang="en-US"/>
        </a:p>
      </dgm:t>
    </dgm:pt>
    <dgm:pt modelId="{A92721B3-2077-4F02-B44B-DD2C68E343D2}">
      <dgm:prSet phldrT="[Text]" custT="1"/>
      <dgm:spPr/>
      <dgm:t>
        <a:bodyPr/>
        <a:lstStyle/>
        <a:p>
          <a:r>
            <a:rPr lang="en-US" sz="2800" dirty="0"/>
            <a:t>Version 1: Reviewed, some corrections, informed version 1 land use</a:t>
          </a:r>
        </a:p>
      </dgm:t>
    </dgm:pt>
    <dgm:pt modelId="{B3DCF47F-8B06-4A1E-B338-3B8F5487EBC9}" type="parTrans" cxnId="{11C99872-73F0-432A-B8FD-AB64A30CACBC}">
      <dgm:prSet/>
      <dgm:spPr/>
      <dgm:t>
        <a:bodyPr/>
        <a:lstStyle/>
        <a:p>
          <a:endParaRPr lang="en-US"/>
        </a:p>
      </dgm:t>
    </dgm:pt>
    <dgm:pt modelId="{2791529F-BAAC-404C-8934-DB6BFA781C33}" type="sibTrans" cxnId="{11C99872-73F0-432A-B8FD-AB64A30CACBC}">
      <dgm:prSet/>
      <dgm:spPr/>
      <dgm:t>
        <a:bodyPr/>
        <a:lstStyle/>
        <a:p>
          <a:endParaRPr lang="en-US"/>
        </a:p>
      </dgm:t>
    </dgm:pt>
    <dgm:pt modelId="{A41BDBB0-F473-4667-8C10-86BB13317EF0}">
      <dgm:prSet phldrT="[Text]"/>
      <dgm:spPr/>
      <dgm:t>
        <a:bodyPr/>
        <a:lstStyle/>
        <a:p>
          <a:r>
            <a:rPr lang="en-US" dirty="0"/>
            <a:t>2017/18 Land Use</a:t>
          </a:r>
        </a:p>
      </dgm:t>
    </dgm:pt>
    <dgm:pt modelId="{868BE896-7436-40C1-8582-6C5BC45EBD4D}" type="parTrans" cxnId="{B1D29B1D-3838-40FA-BB2E-FAC9E73F0E0E}">
      <dgm:prSet/>
      <dgm:spPr/>
      <dgm:t>
        <a:bodyPr/>
        <a:lstStyle/>
        <a:p>
          <a:endParaRPr lang="en-US"/>
        </a:p>
      </dgm:t>
    </dgm:pt>
    <dgm:pt modelId="{3024862C-28FE-49AB-B9E9-DD74E6D435D9}" type="sibTrans" cxnId="{B1D29B1D-3838-40FA-BB2E-FAC9E73F0E0E}">
      <dgm:prSet/>
      <dgm:spPr/>
      <dgm:t>
        <a:bodyPr/>
        <a:lstStyle/>
        <a:p>
          <a:endParaRPr lang="en-US"/>
        </a:p>
      </dgm:t>
    </dgm:pt>
    <dgm:pt modelId="{7E41DF8E-6EDE-44CD-943D-916167885D2B}">
      <dgm:prSet phldrT="[Text]" custT="1"/>
      <dgm:spPr/>
      <dgm:t>
        <a:bodyPr/>
        <a:lstStyle/>
        <a:p>
          <a:r>
            <a:rPr lang="en-US" sz="2800" dirty="0"/>
            <a:t>Version 1: Informed change product</a:t>
          </a:r>
        </a:p>
      </dgm:t>
    </dgm:pt>
    <dgm:pt modelId="{566F56B3-E378-4E78-A7AE-AA56DF1E3C36}" type="parTrans" cxnId="{078E17FF-3189-4880-B2BB-69A27C4A269C}">
      <dgm:prSet/>
      <dgm:spPr/>
      <dgm:t>
        <a:bodyPr/>
        <a:lstStyle/>
        <a:p>
          <a:endParaRPr lang="en-US"/>
        </a:p>
      </dgm:t>
    </dgm:pt>
    <dgm:pt modelId="{87662D39-AF12-457A-974E-1AAAD13E362A}" type="sibTrans" cxnId="{078E17FF-3189-4880-B2BB-69A27C4A269C}">
      <dgm:prSet/>
      <dgm:spPr/>
      <dgm:t>
        <a:bodyPr/>
        <a:lstStyle/>
        <a:p>
          <a:endParaRPr lang="en-US"/>
        </a:p>
      </dgm:t>
    </dgm:pt>
    <dgm:pt modelId="{7B4069CE-AB8E-4BFE-AC43-400200B94ED4}">
      <dgm:prSet phldrT="[Text]"/>
      <dgm:spPr/>
      <dgm:t>
        <a:bodyPr/>
        <a:lstStyle/>
        <a:p>
          <a:r>
            <a:rPr lang="en-US" dirty="0"/>
            <a:t>2013/14 – 2017/18 Land Use Change</a:t>
          </a:r>
        </a:p>
      </dgm:t>
    </dgm:pt>
    <dgm:pt modelId="{A7FA9C31-B67F-4E2C-A25C-A538055EF27C}" type="parTrans" cxnId="{8FEB2ABE-399B-4B96-A36B-28B787566832}">
      <dgm:prSet/>
      <dgm:spPr/>
      <dgm:t>
        <a:bodyPr/>
        <a:lstStyle/>
        <a:p>
          <a:endParaRPr lang="en-US"/>
        </a:p>
      </dgm:t>
    </dgm:pt>
    <dgm:pt modelId="{FF1DA7DB-AAE6-468D-B1F0-3FB69BDBC593}" type="sibTrans" cxnId="{8FEB2ABE-399B-4B96-A36B-28B787566832}">
      <dgm:prSet/>
      <dgm:spPr/>
      <dgm:t>
        <a:bodyPr/>
        <a:lstStyle/>
        <a:p>
          <a:endParaRPr lang="en-US"/>
        </a:p>
      </dgm:t>
    </dgm:pt>
    <dgm:pt modelId="{5C663E46-7E12-432A-9637-612FA50CE14E}">
      <dgm:prSet phldrT="[Text]" custT="1"/>
      <dgm:spPr/>
      <dgm:t>
        <a:bodyPr/>
        <a:lstStyle/>
        <a:p>
          <a:r>
            <a:rPr lang="en-US" sz="2800" dirty="0"/>
            <a:t>Version 1: Some review, corrections, informed CAST21</a:t>
          </a:r>
        </a:p>
      </dgm:t>
    </dgm:pt>
    <dgm:pt modelId="{D8954B22-403C-425C-9047-D8F07705F2CA}" type="parTrans" cxnId="{0EA215AC-DFD2-4F00-BEF2-E542EE07998C}">
      <dgm:prSet/>
      <dgm:spPr/>
      <dgm:t>
        <a:bodyPr/>
        <a:lstStyle/>
        <a:p>
          <a:endParaRPr lang="en-US"/>
        </a:p>
      </dgm:t>
    </dgm:pt>
    <dgm:pt modelId="{56BF68D5-52F3-48E3-B5D0-6E4D4F1A8523}" type="sibTrans" cxnId="{0EA215AC-DFD2-4F00-BEF2-E542EE07998C}">
      <dgm:prSet/>
      <dgm:spPr/>
      <dgm:t>
        <a:bodyPr/>
        <a:lstStyle/>
        <a:p>
          <a:endParaRPr lang="en-US"/>
        </a:p>
      </dgm:t>
    </dgm:pt>
    <dgm:pt modelId="{FA2313FF-3ECA-4F20-9621-20FE89E7F80B}">
      <dgm:prSet phldrT="[Text]" custT="1"/>
      <dgm:spPr/>
      <dgm:t>
        <a:bodyPr/>
        <a:lstStyle/>
        <a:p>
          <a:r>
            <a:rPr lang="en-US" sz="2800" dirty="0"/>
            <a:t>Version 2: Final product </a:t>
          </a:r>
        </a:p>
      </dgm:t>
    </dgm:pt>
    <dgm:pt modelId="{595BBDDC-DA70-4254-B72E-45B22524A3C1}" type="parTrans" cxnId="{BBDF7392-1D38-41E3-8E52-16D35B7B083B}">
      <dgm:prSet/>
      <dgm:spPr/>
      <dgm:t>
        <a:bodyPr/>
        <a:lstStyle/>
        <a:p>
          <a:endParaRPr lang="en-US"/>
        </a:p>
      </dgm:t>
    </dgm:pt>
    <dgm:pt modelId="{AF0AB4E2-7E83-45D9-A2F8-0D62D9D05469}" type="sibTrans" cxnId="{BBDF7392-1D38-41E3-8E52-16D35B7B083B}">
      <dgm:prSet/>
      <dgm:spPr/>
      <dgm:t>
        <a:bodyPr/>
        <a:lstStyle/>
        <a:p>
          <a:endParaRPr lang="en-US"/>
        </a:p>
      </dgm:t>
    </dgm:pt>
    <dgm:pt modelId="{B71EBC80-0F04-49C2-B633-4C934E5EC9D9}">
      <dgm:prSet phldrT="[Text]" custT="1"/>
      <dgm:spPr/>
      <dgm:t>
        <a:bodyPr/>
        <a:lstStyle/>
        <a:p>
          <a:r>
            <a:rPr lang="en-US" sz="2800" dirty="0"/>
            <a:t>Version 2: Final product</a:t>
          </a:r>
        </a:p>
      </dgm:t>
    </dgm:pt>
    <dgm:pt modelId="{3EA4886C-2210-47AD-8BEF-6DDD9DDE19C4}" type="parTrans" cxnId="{68D09A0C-21CD-4DCD-B606-DC3086D17EC7}">
      <dgm:prSet/>
      <dgm:spPr/>
      <dgm:t>
        <a:bodyPr/>
        <a:lstStyle/>
        <a:p>
          <a:endParaRPr lang="en-US"/>
        </a:p>
      </dgm:t>
    </dgm:pt>
    <dgm:pt modelId="{C43D5200-CBE6-4B36-87D0-11BBD8C4B7F6}" type="sibTrans" cxnId="{68D09A0C-21CD-4DCD-B606-DC3086D17EC7}">
      <dgm:prSet/>
      <dgm:spPr/>
      <dgm:t>
        <a:bodyPr/>
        <a:lstStyle/>
        <a:p>
          <a:endParaRPr lang="en-US"/>
        </a:p>
      </dgm:t>
    </dgm:pt>
    <dgm:pt modelId="{1325BB45-271D-48BF-9459-9EEEF2CC4FB2}">
      <dgm:prSet phldrT="[Text]" custT="1"/>
      <dgm:spPr/>
      <dgm:t>
        <a:bodyPr/>
        <a:lstStyle/>
        <a:p>
          <a:r>
            <a:rPr lang="en-US" sz="2800" dirty="0"/>
            <a:t>Version 2: Final product</a:t>
          </a:r>
        </a:p>
      </dgm:t>
    </dgm:pt>
    <dgm:pt modelId="{9CE2C2AA-E0AD-4EAB-8992-76BA84B07231}" type="parTrans" cxnId="{DCBA2674-2256-4F0B-94B6-E08E9E7C2B1E}">
      <dgm:prSet/>
      <dgm:spPr/>
      <dgm:t>
        <a:bodyPr/>
        <a:lstStyle/>
        <a:p>
          <a:endParaRPr lang="en-US"/>
        </a:p>
      </dgm:t>
    </dgm:pt>
    <dgm:pt modelId="{D46AD307-0F73-41DC-A0AB-1FEB9B2E0E33}" type="sibTrans" cxnId="{DCBA2674-2256-4F0B-94B6-E08E9E7C2B1E}">
      <dgm:prSet/>
      <dgm:spPr/>
      <dgm:t>
        <a:bodyPr/>
        <a:lstStyle/>
        <a:p>
          <a:endParaRPr lang="en-US"/>
        </a:p>
      </dgm:t>
    </dgm:pt>
    <dgm:pt modelId="{380D5C85-1F17-4494-98EA-025188CF5C0A}" type="pres">
      <dgm:prSet presAssocID="{26EB4CE3-3039-4A5A-912B-4E0EA8D5BBC9}" presName="rootnode" presStyleCnt="0">
        <dgm:presLayoutVars>
          <dgm:chMax/>
          <dgm:chPref/>
          <dgm:dir/>
          <dgm:animLvl val="lvl"/>
        </dgm:presLayoutVars>
      </dgm:prSet>
      <dgm:spPr/>
    </dgm:pt>
    <dgm:pt modelId="{18E3274C-B1C6-44B4-946B-6D6F288A6B99}" type="pres">
      <dgm:prSet presAssocID="{A20C82D7-9D27-4777-B81A-8F1F3E851F1F}" presName="composite" presStyleCnt="0"/>
      <dgm:spPr/>
    </dgm:pt>
    <dgm:pt modelId="{9A57800C-1A95-4F6F-9962-9656C6257CD2}" type="pres">
      <dgm:prSet presAssocID="{A20C82D7-9D27-4777-B81A-8F1F3E851F1F}" presName="bentUpArrow1" presStyleLbl="alignImgPlace1" presStyleIdx="0" presStyleCnt="2"/>
      <dgm:spPr/>
    </dgm:pt>
    <dgm:pt modelId="{5696EC59-394A-4383-941D-4FEF8972B330}" type="pres">
      <dgm:prSet presAssocID="{A20C82D7-9D27-4777-B81A-8F1F3E851F1F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5A28C52-8582-4E72-8652-C267DF8E409E}" type="pres">
      <dgm:prSet presAssocID="{A20C82D7-9D27-4777-B81A-8F1F3E851F1F}" presName="ChildText" presStyleLbl="revTx" presStyleIdx="0" presStyleCnt="3" custScaleX="154103" custLinFactNeighborX="31210" custLinFactNeighborY="-2978">
        <dgm:presLayoutVars>
          <dgm:chMax val="0"/>
          <dgm:chPref val="0"/>
          <dgm:bulletEnabled val="1"/>
        </dgm:presLayoutVars>
      </dgm:prSet>
      <dgm:spPr/>
    </dgm:pt>
    <dgm:pt modelId="{1775E41C-1751-471F-99B4-2D017F9E725B}" type="pres">
      <dgm:prSet presAssocID="{037EE180-3BCB-477C-8751-E18B42A29B79}" presName="sibTrans" presStyleCnt="0"/>
      <dgm:spPr/>
    </dgm:pt>
    <dgm:pt modelId="{1B2891EA-4E1A-4CF5-BD24-E303B82F16EB}" type="pres">
      <dgm:prSet presAssocID="{A41BDBB0-F473-4667-8C10-86BB13317EF0}" presName="composite" presStyleCnt="0"/>
      <dgm:spPr/>
    </dgm:pt>
    <dgm:pt modelId="{FFDDA7F9-935F-4B8F-A73F-9FD47958624B}" type="pres">
      <dgm:prSet presAssocID="{A41BDBB0-F473-4667-8C10-86BB13317EF0}" presName="bentUpArrow1" presStyleLbl="alignImgPlace1" presStyleIdx="1" presStyleCnt="2"/>
      <dgm:spPr/>
    </dgm:pt>
    <dgm:pt modelId="{5CD46FEC-62CD-41D7-9A51-37733628A6C5}" type="pres">
      <dgm:prSet presAssocID="{A41BDBB0-F473-4667-8C10-86BB13317EF0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CF23E0A3-E6BA-4A7C-9258-235F15502591}" type="pres">
      <dgm:prSet presAssocID="{A41BDBB0-F473-4667-8C10-86BB13317EF0}" presName="ChildText" presStyleLbl="revTx" presStyleIdx="1" presStyleCnt="3" custScaleX="160630" custLinFactNeighborX="34700" custLinFactNeighborY="-731">
        <dgm:presLayoutVars>
          <dgm:chMax val="0"/>
          <dgm:chPref val="0"/>
          <dgm:bulletEnabled val="1"/>
        </dgm:presLayoutVars>
      </dgm:prSet>
      <dgm:spPr/>
    </dgm:pt>
    <dgm:pt modelId="{664F7576-09CE-45DC-B40C-0A4299A7DD3C}" type="pres">
      <dgm:prSet presAssocID="{3024862C-28FE-49AB-B9E9-DD74E6D435D9}" presName="sibTrans" presStyleCnt="0"/>
      <dgm:spPr/>
    </dgm:pt>
    <dgm:pt modelId="{A07C51E8-860C-4E40-BB9C-B4FA1FA0BD18}" type="pres">
      <dgm:prSet presAssocID="{7B4069CE-AB8E-4BFE-AC43-400200B94ED4}" presName="composite" presStyleCnt="0"/>
      <dgm:spPr/>
    </dgm:pt>
    <dgm:pt modelId="{A6B4CD1A-33D5-485C-AFF7-CA0DA600BAA0}" type="pres">
      <dgm:prSet presAssocID="{7B4069CE-AB8E-4BFE-AC43-400200B94ED4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501CAC01-0653-4D60-A635-1D7442348F6A}" type="pres">
      <dgm:prSet presAssocID="{7B4069CE-AB8E-4BFE-AC43-400200B94ED4}" presName="FinalChildText" presStyleLbl="revTx" presStyleIdx="2" presStyleCnt="3" custScaleX="192528" custLinFactNeighborX="53763" custLinFactNeighborY="-2201">
        <dgm:presLayoutVars>
          <dgm:chMax val="0"/>
          <dgm:chPref val="0"/>
          <dgm:bulletEnabled val="1"/>
        </dgm:presLayoutVars>
      </dgm:prSet>
      <dgm:spPr/>
    </dgm:pt>
  </dgm:ptLst>
  <dgm:cxnLst>
    <dgm:cxn modelId="{8D57950B-B925-45AB-A06A-6681A03D6F1D}" type="presOf" srcId="{A92721B3-2077-4F02-B44B-DD2C68E343D2}" destId="{45A28C52-8582-4E72-8652-C267DF8E409E}" srcOrd="0" destOrd="0" presId="urn:microsoft.com/office/officeart/2005/8/layout/StepDownProcess"/>
    <dgm:cxn modelId="{68D09A0C-21CD-4DCD-B606-DC3086D17EC7}" srcId="{A20C82D7-9D27-4777-B81A-8F1F3E851F1F}" destId="{B71EBC80-0F04-49C2-B633-4C934E5EC9D9}" srcOrd="1" destOrd="0" parTransId="{3EA4886C-2210-47AD-8BEF-6DDD9DDE19C4}" sibTransId="{C43D5200-CBE6-4B36-87D0-11BBD8C4B7F6}"/>
    <dgm:cxn modelId="{6700A911-E187-41A4-969F-E91532FB6208}" type="presOf" srcId="{A41BDBB0-F473-4667-8C10-86BB13317EF0}" destId="{5CD46FEC-62CD-41D7-9A51-37733628A6C5}" srcOrd="0" destOrd="0" presId="urn:microsoft.com/office/officeart/2005/8/layout/StepDownProcess"/>
    <dgm:cxn modelId="{B1D29B1D-3838-40FA-BB2E-FAC9E73F0E0E}" srcId="{26EB4CE3-3039-4A5A-912B-4E0EA8D5BBC9}" destId="{A41BDBB0-F473-4667-8C10-86BB13317EF0}" srcOrd="1" destOrd="0" parTransId="{868BE896-7436-40C1-8582-6C5BC45EBD4D}" sibTransId="{3024862C-28FE-49AB-B9E9-DD74E6D435D9}"/>
    <dgm:cxn modelId="{429EDB37-90CE-4F72-B27C-8567E076E473}" type="presOf" srcId="{FA2313FF-3ECA-4F20-9621-20FE89E7F80B}" destId="{CF23E0A3-E6BA-4A7C-9258-235F15502591}" srcOrd="0" destOrd="1" presId="urn:microsoft.com/office/officeart/2005/8/layout/StepDownProcess"/>
    <dgm:cxn modelId="{B914DC37-D8C4-4D38-A8EF-5F425C523FF0}" type="presOf" srcId="{26EB4CE3-3039-4A5A-912B-4E0EA8D5BBC9}" destId="{380D5C85-1F17-4494-98EA-025188CF5C0A}" srcOrd="0" destOrd="0" presId="urn:microsoft.com/office/officeart/2005/8/layout/StepDownProcess"/>
    <dgm:cxn modelId="{8761E547-A78D-4FB9-8891-C0AD06125530}" type="presOf" srcId="{7E41DF8E-6EDE-44CD-943D-916167885D2B}" destId="{CF23E0A3-E6BA-4A7C-9258-235F15502591}" srcOrd="0" destOrd="0" presId="urn:microsoft.com/office/officeart/2005/8/layout/StepDownProcess"/>
    <dgm:cxn modelId="{11C99872-73F0-432A-B8FD-AB64A30CACBC}" srcId="{A20C82D7-9D27-4777-B81A-8F1F3E851F1F}" destId="{A92721B3-2077-4F02-B44B-DD2C68E343D2}" srcOrd="0" destOrd="0" parTransId="{B3DCF47F-8B06-4A1E-B338-3B8F5487EBC9}" sibTransId="{2791529F-BAAC-404C-8934-DB6BFA781C33}"/>
    <dgm:cxn modelId="{745ACA52-B816-4459-9EB2-12C61E96FA01}" type="presOf" srcId="{A20C82D7-9D27-4777-B81A-8F1F3E851F1F}" destId="{5696EC59-394A-4383-941D-4FEF8972B330}" srcOrd="0" destOrd="0" presId="urn:microsoft.com/office/officeart/2005/8/layout/StepDownProcess"/>
    <dgm:cxn modelId="{DCBA2674-2256-4F0B-94B6-E08E9E7C2B1E}" srcId="{7B4069CE-AB8E-4BFE-AC43-400200B94ED4}" destId="{1325BB45-271D-48BF-9459-9EEEF2CC4FB2}" srcOrd="1" destOrd="0" parTransId="{9CE2C2AA-E0AD-4EAB-8992-76BA84B07231}" sibTransId="{D46AD307-0F73-41DC-A0AB-1FEB9B2E0E33}"/>
    <dgm:cxn modelId="{13B44A89-9ABE-45AF-85AC-4A36097EAB6B}" type="presOf" srcId="{5C663E46-7E12-432A-9637-612FA50CE14E}" destId="{501CAC01-0653-4D60-A635-1D7442348F6A}" srcOrd="0" destOrd="0" presId="urn:microsoft.com/office/officeart/2005/8/layout/StepDownProcess"/>
    <dgm:cxn modelId="{BBDF7392-1D38-41E3-8E52-16D35B7B083B}" srcId="{A41BDBB0-F473-4667-8C10-86BB13317EF0}" destId="{FA2313FF-3ECA-4F20-9621-20FE89E7F80B}" srcOrd="1" destOrd="0" parTransId="{595BBDDC-DA70-4254-B72E-45B22524A3C1}" sibTransId="{AF0AB4E2-7E83-45D9-A2F8-0D62D9D05469}"/>
    <dgm:cxn modelId="{D47396AB-BDCC-4969-865F-C282CBB970B4}" type="presOf" srcId="{7B4069CE-AB8E-4BFE-AC43-400200B94ED4}" destId="{A6B4CD1A-33D5-485C-AFF7-CA0DA600BAA0}" srcOrd="0" destOrd="0" presId="urn:microsoft.com/office/officeart/2005/8/layout/StepDownProcess"/>
    <dgm:cxn modelId="{0EA215AC-DFD2-4F00-BEF2-E542EE07998C}" srcId="{7B4069CE-AB8E-4BFE-AC43-400200B94ED4}" destId="{5C663E46-7E12-432A-9637-612FA50CE14E}" srcOrd="0" destOrd="0" parTransId="{D8954B22-403C-425C-9047-D8F07705F2CA}" sibTransId="{56BF68D5-52F3-48E3-B5D0-6E4D4F1A8523}"/>
    <dgm:cxn modelId="{3CAF73B8-3DBF-4AA0-B463-72124B1D14C1}" srcId="{26EB4CE3-3039-4A5A-912B-4E0EA8D5BBC9}" destId="{A20C82D7-9D27-4777-B81A-8F1F3E851F1F}" srcOrd="0" destOrd="0" parTransId="{E1C5C16A-FC92-41F9-9B75-7BB451B902DE}" sibTransId="{037EE180-3BCB-477C-8751-E18B42A29B79}"/>
    <dgm:cxn modelId="{8FEB2ABE-399B-4B96-A36B-28B787566832}" srcId="{26EB4CE3-3039-4A5A-912B-4E0EA8D5BBC9}" destId="{7B4069CE-AB8E-4BFE-AC43-400200B94ED4}" srcOrd="2" destOrd="0" parTransId="{A7FA9C31-B67F-4E2C-A25C-A538055EF27C}" sibTransId="{FF1DA7DB-AAE6-468D-B1F0-3FB69BDBC593}"/>
    <dgm:cxn modelId="{7A0966D6-9A87-45CF-8AF2-C07B5FD27444}" type="presOf" srcId="{1325BB45-271D-48BF-9459-9EEEF2CC4FB2}" destId="{501CAC01-0653-4D60-A635-1D7442348F6A}" srcOrd="0" destOrd="1" presId="urn:microsoft.com/office/officeart/2005/8/layout/StepDownProcess"/>
    <dgm:cxn modelId="{CE99CFF9-93CB-4FAE-90DD-2A8F46744737}" type="presOf" srcId="{B71EBC80-0F04-49C2-B633-4C934E5EC9D9}" destId="{45A28C52-8582-4E72-8652-C267DF8E409E}" srcOrd="0" destOrd="1" presId="urn:microsoft.com/office/officeart/2005/8/layout/StepDownProcess"/>
    <dgm:cxn modelId="{078E17FF-3189-4880-B2BB-69A27C4A269C}" srcId="{A41BDBB0-F473-4667-8C10-86BB13317EF0}" destId="{7E41DF8E-6EDE-44CD-943D-916167885D2B}" srcOrd="0" destOrd="0" parTransId="{566F56B3-E378-4E78-A7AE-AA56DF1E3C36}" sibTransId="{87662D39-AF12-457A-974E-1AAAD13E362A}"/>
    <dgm:cxn modelId="{0CB43E64-8CE9-4218-BFA4-88DC4DAA39A8}" type="presParOf" srcId="{380D5C85-1F17-4494-98EA-025188CF5C0A}" destId="{18E3274C-B1C6-44B4-946B-6D6F288A6B99}" srcOrd="0" destOrd="0" presId="urn:microsoft.com/office/officeart/2005/8/layout/StepDownProcess"/>
    <dgm:cxn modelId="{54CABCE9-6AEA-4B0D-B707-D61315B96B6C}" type="presParOf" srcId="{18E3274C-B1C6-44B4-946B-6D6F288A6B99}" destId="{9A57800C-1A95-4F6F-9962-9656C6257CD2}" srcOrd="0" destOrd="0" presId="urn:microsoft.com/office/officeart/2005/8/layout/StepDownProcess"/>
    <dgm:cxn modelId="{5DBAB1AF-BE4E-4B1D-9459-6FD1EC095362}" type="presParOf" srcId="{18E3274C-B1C6-44B4-946B-6D6F288A6B99}" destId="{5696EC59-394A-4383-941D-4FEF8972B330}" srcOrd="1" destOrd="0" presId="urn:microsoft.com/office/officeart/2005/8/layout/StepDownProcess"/>
    <dgm:cxn modelId="{681DF800-F0F2-47B3-8622-D9B8B2A8E260}" type="presParOf" srcId="{18E3274C-B1C6-44B4-946B-6D6F288A6B99}" destId="{45A28C52-8582-4E72-8652-C267DF8E409E}" srcOrd="2" destOrd="0" presId="urn:microsoft.com/office/officeart/2005/8/layout/StepDownProcess"/>
    <dgm:cxn modelId="{824EF66C-9261-43AC-821D-702F12E92B0C}" type="presParOf" srcId="{380D5C85-1F17-4494-98EA-025188CF5C0A}" destId="{1775E41C-1751-471F-99B4-2D017F9E725B}" srcOrd="1" destOrd="0" presId="urn:microsoft.com/office/officeart/2005/8/layout/StepDownProcess"/>
    <dgm:cxn modelId="{FAC87031-2143-4F66-A646-007F1DA83F88}" type="presParOf" srcId="{380D5C85-1F17-4494-98EA-025188CF5C0A}" destId="{1B2891EA-4E1A-4CF5-BD24-E303B82F16EB}" srcOrd="2" destOrd="0" presId="urn:microsoft.com/office/officeart/2005/8/layout/StepDownProcess"/>
    <dgm:cxn modelId="{E352E96F-A723-4A42-AF6F-65A9A29A0527}" type="presParOf" srcId="{1B2891EA-4E1A-4CF5-BD24-E303B82F16EB}" destId="{FFDDA7F9-935F-4B8F-A73F-9FD47958624B}" srcOrd="0" destOrd="0" presId="urn:microsoft.com/office/officeart/2005/8/layout/StepDownProcess"/>
    <dgm:cxn modelId="{AFE297F2-9245-4355-9B17-5CE23AE2C4E4}" type="presParOf" srcId="{1B2891EA-4E1A-4CF5-BD24-E303B82F16EB}" destId="{5CD46FEC-62CD-41D7-9A51-37733628A6C5}" srcOrd="1" destOrd="0" presId="urn:microsoft.com/office/officeart/2005/8/layout/StepDownProcess"/>
    <dgm:cxn modelId="{4CE417B9-2CA0-4BF0-A677-1C96D558815A}" type="presParOf" srcId="{1B2891EA-4E1A-4CF5-BD24-E303B82F16EB}" destId="{CF23E0A3-E6BA-4A7C-9258-235F15502591}" srcOrd="2" destOrd="0" presId="urn:microsoft.com/office/officeart/2005/8/layout/StepDownProcess"/>
    <dgm:cxn modelId="{08BA5F4D-4D98-4D97-8105-0BB97D657304}" type="presParOf" srcId="{380D5C85-1F17-4494-98EA-025188CF5C0A}" destId="{664F7576-09CE-45DC-B40C-0A4299A7DD3C}" srcOrd="3" destOrd="0" presId="urn:microsoft.com/office/officeart/2005/8/layout/StepDownProcess"/>
    <dgm:cxn modelId="{5A438192-E8ED-41FE-9CE1-F94A127D416F}" type="presParOf" srcId="{380D5C85-1F17-4494-98EA-025188CF5C0A}" destId="{A07C51E8-860C-4E40-BB9C-B4FA1FA0BD18}" srcOrd="4" destOrd="0" presId="urn:microsoft.com/office/officeart/2005/8/layout/StepDownProcess"/>
    <dgm:cxn modelId="{A5E5725F-728A-4E13-BF0D-43A47E3BE4EC}" type="presParOf" srcId="{A07C51E8-860C-4E40-BB9C-B4FA1FA0BD18}" destId="{A6B4CD1A-33D5-485C-AFF7-CA0DA600BAA0}" srcOrd="0" destOrd="0" presId="urn:microsoft.com/office/officeart/2005/8/layout/StepDownProcess"/>
    <dgm:cxn modelId="{CDC3DD0A-98B0-452C-A4D7-D2394C4F0F3B}" type="presParOf" srcId="{A07C51E8-860C-4E40-BB9C-B4FA1FA0BD18}" destId="{501CAC01-0653-4D60-A635-1D7442348F6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3D9BE4-152E-4B02-BB19-5D847B9A55A5}" type="doc">
      <dgm:prSet loTypeId="urn:microsoft.com/office/officeart/2005/8/layout/arrow2" loCatId="process" qsTypeId="urn:microsoft.com/office/officeart/2005/8/quickstyle/simple1" qsCatId="simple" csTypeId="urn:microsoft.com/office/officeart/2005/8/colors/accent0_1" csCatId="mainScheme" phldr="1"/>
      <dgm:spPr/>
    </dgm:pt>
    <dgm:pt modelId="{A854D370-ABBF-4656-96D1-C6B4F0950B45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Nov. 2021</a:t>
          </a:r>
        </a:p>
        <a:p>
          <a:r>
            <a:rPr lang="en-US" sz="2800" dirty="0">
              <a:solidFill>
                <a:schemeClr val="bg1"/>
              </a:solidFill>
            </a:rPr>
            <a:t>Incorporate Version 1 of 2013/14 to 2017/18 Land Use change into CAST21 for modeling purposes</a:t>
          </a:r>
        </a:p>
      </dgm:t>
    </dgm:pt>
    <dgm:pt modelId="{30CE8DB7-E0AE-4F81-9A5B-7FF32D784D45}" type="parTrans" cxnId="{1A23FB9C-AC46-46A6-BF46-EA111A9B0017}">
      <dgm:prSet/>
      <dgm:spPr/>
      <dgm:t>
        <a:bodyPr/>
        <a:lstStyle/>
        <a:p>
          <a:endParaRPr lang="en-US"/>
        </a:p>
      </dgm:t>
    </dgm:pt>
    <dgm:pt modelId="{7F28EE47-B955-470E-9B21-09BAA8C8FFA3}" type="sibTrans" cxnId="{1A23FB9C-AC46-46A6-BF46-EA111A9B0017}">
      <dgm:prSet/>
      <dgm:spPr/>
      <dgm:t>
        <a:bodyPr/>
        <a:lstStyle/>
        <a:p>
          <a:endParaRPr lang="en-US"/>
        </a:p>
      </dgm:t>
    </dgm:pt>
    <dgm:pt modelId="{AA6EC126-F89A-40ED-8DEF-820F033E6DD8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Feb. 2022</a:t>
          </a:r>
        </a:p>
        <a:p>
          <a:r>
            <a:rPr lang="en-US" sz="2800" dirty="0">
              <a:solidFill>
                <a:schemeClr val="bg1"/>
              </a:solidFill>
            </a:rPr>
            <a:t>Public versions (V2) published</a:t>
          </a:r>
        </a:p>
      </dgm:t>
    </dgm:pt>
    <dgm:pt modelId="{B47E5E29-F78F-4782-9223-4108E62BF39C}" type="parTrans" cxnId="{2AC11E40-4B5A-4FD7-A4E6-D12BBFEE1EEE}">
      <dgm:prSet/>
      <dgm:spPr/>
      <dgm:t>
        <a:bodyPr/>
        <a:lstStyle/>
        <a:p>
          <a:endParaRPr lang="en-US"/>
        </a:p>
      </dgm:t>
    </dgm:pt>
    <dgm:pt modelId="{B918B21C-CB63-4997-A262-46D4B6DB8EC9}" type="sibTrans" cxnId="{2AC11E40-4B5A-4FD7-A4E6-D12BBFEE1EEE}">
      <dgm:prSet/>
      <dgm:spPr/>
      <dgm:t>
        <a:bodyPr/>
        <a:lstStyle/>
        <a:p>
          <a:endParaRPr lang="en-US"/>
        </a:p>
      </dgm:t>
    </dgm:pt>
    <dgm:pt modelId="{0F3D53E7-43EE-4715-BA26-BCEBF38B87A8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June 2022</a:t>
          </a:r>
        </a:p>
        <a:p>
          <a:r>
            <a:rPr lang="en-US" sz="2800" dirty="0">
              <a:solidFill>
                <a:schemeClr val="bg1"/>
              </a:solidFill>
            </a:rPr>
            <a:t>Accuracy assessments and lessons learned made available</a:t>
          </a:r>
        </a:p>
      </dgm:t>
    </dgm:pt>
    <dgm:pt modelId="{80238A7A-7FD4-40A0-B395-1777941D7CBA}" type="parTrans" cxnId="{31785875-28A9-4A75-9C92-CF24DC53E4F8}">
      <dgm:prSet/>
      <dgm:spPr/>
      <dgm:t>
        <a:bodyPr/>
        <a:lstStyle/>
        <a:p>
          <a:endParaRPr lang="en-US"/>
        </a:p>
      </dgm:t>
    </dgm:pt>
    <dgm:pt modelId="{935728D9-A0C4-4B19-A0BF-4B5D93791470}" type="sibTrans" cxnId="{31785875-28A9-4A75-9C92-CF24DC53E4F8}">
      <dgm:prSet/>
      <dgm:spPr/>
      <dgm:t>
        <a:bodyPr/>
        <a:lstStyle/>
        <a:p>
          <a:endParaRPr lang="en-US"/>
        </a:p>
      </dgm:t>
    </dgm:pt>
    <dgm:pt modelId="{AAC34066-2886-4770-B837-255C1DA4AA28}" type="pres">
      <dgm:prSet presAssocID="{E63D9BE4-152E-4B02-BB19-5D847B9A55A5}" presName="arrowDiagram" presStyleCnt="0">
        <dgm:presLayoutVars>
          <dgm:chMax val="5"/>
          <dgm:dir/>
          <dgm:resizeHandles val="exact"/>
        </dgm:presLayoutVars>
      </dgm:prSet>
      <dgm:spPr/>
    </dgm:pt>
    <dgm:pt modelId="{C6F3EDF9-7D86-49E1-BF3B-D1D18189B232}" type="pres">
      <dgm:prSet presAssocID="{E63D9BE4-152E-4B02-BB19-5D847B9A55A5}" presName="arrow" presStyleLbl="bgShp" presStyleIdx="0" presStyleCnt="1"/>
      <dgm:spPr/>
    </dgm:pt>
    <dgm:pt modelId="{2BAD10C2-5A4D-4510-A2EF-C8D277FEAD96}" type="pres">
      <dgm:prSet presAssocID="{E63D9BE4-152E-4B02-BB19-5D847B9A55A5}" presName="arrowDiagram3" presStyleCnt="0"/>
      <dgm:spPr/>
    </dgm:pt>
    <dgm:pt modelId="{AD7C79F3-D58C-4D72-88CB-BE5C0B9664EA}" type="pres">
      <dgm:prSet presAssocID="{A854D370-ABBF-4656-96D1-C6B4F0950B45}" presName="bullet3a" presStyleLbl="node1" presStyleIdx="0" presStyleCnt="3"/>
      <dgm:spPr/>
    </dgm:pt>
    <dgm:pt modelId="{CFA76735-9154-418C-AB59-A1D9FE1126B7}" type="pres">
      <dgm:prSet presAssocID="{A854D370-ABBF-4656-96D1-C6B4F0950B45}" presName="textBox3a" presStyleLbl="revTx" presStyleIdx="0" presStyleCnt="3" custScaleX="125471" custLinFactNeighborX="21835" custLinFactNeighborY="3422">
        <dgm:presLayoutVars>
          <dgm:bulletEnabled val="1"/>
        </dgm:presLayoutVars>
      </dgm:prSet>
      <dgm:spPr/>
    </dgm:pt>
    <dgm:pt modelId="{44AB83A8-A772-4674-B0DF-06254BABC224}" type="pres">
      <dgm:prSet presAssocID="{AA6EC126-F89A-40ED-8DEF-820F033E6DD8}" presName="bullet3b" presStyleLbl="node1" presStyleIdx="1" presStyleCnt="3"/>
      <dgm:spPr/>
    </dgm:pt>
    <dgm:pt modelId="{16E76F31-84EF-41CE-B1E8-C551823A6CD7}" type="pres">
      <dgm:prSet presAssocID="{AA6EC126-F89A-40ED-8DEF-820F033E6DD8}" presName="textBox3b" presStyleLbl="revTx" presStyleIdx="1" presStyleCnt="3" custScaleX="124359" custScaleY="16819" custLinFactNeighborX="12745" custLinFactNeighborY="-27212">
        <dgm:presLayoutVars>
          <dgm:bulletEnabled val="1"/>
        </dgm:presLayoutVars>
      </dgm:prSet>
      <dgm:spPr/>
    </dgm:pt>
    <dgm:pt modelId="{9F0E7ABE-EB53-420E-8D27-E125CD88ED80}" type="pres">
      <dgm:prSet presAssocID="{0F3D53E7-43EE-4715-BA26-BCEBF38B87A8}" presName="bullet3c" presStyleLbl="node1" presStyleIdx="2" presStyleCnt="3"/>
      <dgm:spPr/>
    </dgm:pt>
    <dgm:pt modelId="{DC941402-86DC-4BCC-A7D4-C7346F1AC58D}" type="pres">
      <dgm:prSet presAssocID="{0F3D53E7-43EE-4715-BA26-BCEBF38B87A8}" presName="textBox3c" presStyleLbl="revTx" presStyleIdx="2" presStyleCnt="3" custScaleY="19663" custLinFactNeighborX="-209" custLinFactNeighborY="-25874">
        <dgm:presLayoutVars>
          <dgm:bulletEnabled val="1"/>
        </dgm:presLayoutVars>
      </dgm:prSet>
      <dgm:spPr/>
    </dgm:pt>
  </dgm:ptLst>
  <dgm:cxnLst>
    <dgm:cxn modelId="{8C58D23C-3C9E-4E2D-93B7-3189BF86AFA0}" type="presOf" srcId="{0F3D53E7-43EE-4715-BA26-BCEBF38B87A8}" destId="{DC941402-86DC-4BCC-A7D4-C7346F1AC58D}" srcOrd="0" destOrd="0" presId="urn:microsoft.com/office/officeart/2005/8/layout/arrow2"/>
    <dgm:cxn modelId="{2AC11E40-4B5A-4FD7-A4E6-D12BBFEE1EEE}" srcId="{E63D9BE4-152E-4B02-BB19-5D847B9A55A5}" destId="{AA6EC126-F89A-40ED-8DEF-820F033E6DD8}" srcOrd="1" destOrd="0" parTransId="{B47E5E29-F78F-4782-9223-4108E62BF39C}" sibTransId="{B918B21C-CB63-4997-A262-46D4B6DB8EC9}"/>
    <dgm:cxn modelId="{3B2D2769-4629-4B81-9366-32ABA8773177}" type="presOf" srcId="{A854D370-ABBF-4656-96D1-C6B4F0950B45}" destId="{CFA76735-9154-418C-AB59-A1D9FE1126B7}" srcOrd="0" destOrd="0" presId="urn:microsoft.com/office/officeart/2005/8/layout/arrow2"/>
    <dgm:cxn modelId="{31785875-28A9-4A75-9C92-CF24DC53E4F8}" srcId="{E63D9BE4-152E-4B02-BB19-5D847B9A55A5}" destId="{0F3D53E7-43EE-4715-BA26-BCEBF38B87A8}" srcOrd="2" destOrd="0" parTransId="{80238A7A-7FD4-40A0-B395-1777941D7CBA}" sibTransId="{935728D9-A0C4-4B19-A0BF-4B5D93791470}"/>
    <dgm:cxn modelId="{1A23FB9C-AC46-46A6-BF46-EA111A9B0017}" srcId="{E63D9BE4-152E-4B02-BB19-5D847B9A55A5}" destId="{A854D370-ABBF-4656-96D1-C6B4F0950B45}" srcOrd="0" destOrd="0" parTransId="{30CE8DB7-E0AE-4F81-9A5B-7FF32D784D45}" sibTransId="{7F28EE47-B955-470E-9B21-09BAA8C8FFA3}"/>
    <dgm:cxn modelId="{1A7F94C8-7CFD-4049-A500-F6F48A3DD2D5}" type="presOf" srcId="{E63D9BE4-152E-4B02-BB19-5D847B9A55A5}" destId="{AAC34066-2886-4770-B837-255C1DA4AA28}" srcOrd="0" destOrd="0" presId="urn:microsoft.com/office/officeart/2005/8/layout/arrow2"/>
    <dgm:cxn modelId="{443F08E8-FC2E-4451-B0C0-FA42C08BCC0F}" type="presOf" srcId="{AA6EC126-F89A-40ED-8DEF-820F033E6DD8}" destId="{16E76F31-84EF-41CE-B1E8-C551823A6CD7}" srcOrd="0" destOrd="0" presId="urn:microsoft.com/office/officeart/2005/8/layout/arrow2"/>
    <dgm:cxn modelId="{459F571C-92E2-4703-ACEA-363CC2292526}" type="presParOf" srcId="{AAC34066-2886-4770-B837-255C1DA4AA28}" destId="{C6F3EDF9-7D86-49E1-BF3B-D1D18189B232}" srcOrd="0" destOrd="0" presId="urn:microsoft.com/office/officeart/2005/8/layout/arrow2"/>
    <dgm:cxn modelId="{129ED4BA-2E58-4CEE-9714-CA3DEA7DCA04}" type="presParOf" srcId="{AAC34066-2886-4770-B837-255C1DA4AA28}" destId="{2BAD10C2-5A4D-4510-A2EF-C8D277FEAD96}" srcOrd="1" destOrd="0" presId="urn:microsoft.com/office/officeart/2005/8/layout/arrow2"/>
    <dgm:cxn modelId="{2DA493C9-B203-46AC-AA52-ED74414ED886}" type="presParOf" srcId="{2BAD10C2-5A4D-4510-A2EF-C8D277FEAD96}" destId="{AD7C79F3-D58C-4D72-88CB-BE5C0B9664EA}" srcOrd="0" destOrd="0" presId="urn:microsoft.com/office/officeart/2005/8/layout/arrow2"/>
    <dgm:cxn modelId="{96D0DCCD-97F7-4FA8-AC21-0E2A868297B9}" type="presParOf" srcId="{2BAD10C2-5A4D-4510-A2EF-C8D277FEAD96}" destId="{CFA76735-9154-418C-AB59-A1D9FE1126B7}" srcOrd="1" destOrd="0" presId="urn:microsoft.com/office/officeart/2005/8/layout/arrow2"/>
    <dgm:cxn modelId="{91DED409-55BA-4A88-82EC-CE1E093B15B5}" type="presParOf" srcId="{2BAD10C2-5A4D-4510-A2EF-C8D277FEAD96}" destId="{44AB83A8-A772-4674-B0DF-06254BABC224}" srcOrd="2" destOrd="0" presId="urn:microsoft.com/office/officeart/2005/8/layout/arrow2"/>
    <dgm:cxn modelId="{CBD465CD-8ABC-4DCC-8AE1-96535E87739A}" type="presParOf" srcId="{2BAD10C2-5A4D-4510-A2EF-C8D277FEAD96}" destId="{16E76F31-84EF-41CE-B1E8-C551823A6CD7}" srcOrd="3" destOrd="0" presId="urn:microsoft.com/office/officeart/2005/8/layout/arrow2"/>
    <dgm:cxn modelId="{6F28F61D-CF1E-4373-9026-9FC686E3C891}" type="presParOf" srcId="{2BAD10C2-5A4D-4510-A2EF-C8D277FEAD96}" destId="{9F0E7ABE-EB53-420E-8D27-E125CD88ED80}" srcOrd="4" destOrd="0" presId="urn:microsoft.com/office/officeart/2005/8/layout/arrow2"/>
    <dgm:cxn modelId="{03F74201-1AE5-4309-997B-493B0771F7FB}" type="presParOf" srcId="{2BAD10C2-5A4D-4510-A2EF-C8D277FEAD96}" destId="{DC941402-86DC-4BCC-A7D4-C7346F1AC58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77FB3-1BBD-4F9B-B071-48495BD13312}">
      <dsp:nvSpPr>
        <dsp:cNvPr id="0" name=""/>
        <dsp:cNvSpPr/>
      </dsp:nvSpPr>
      <dsp:spPr>
        <a:xfrm rot="5400000">
          <a:off x="1147258" y="4158244"/>
          <a:ext cx="1984686" cy="33024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B6022-54E5-403C-8DF4-267DC29302AB}">
      <dsp:nvSpPr>
        <dsp:cNvPr id="0" name=""/>
        <dsp:cNvSpPr/>
      </dsp:nvSpPr>
      <dsp:spPr>
        <a:xfrm>
          <a:off x="820422" y="5199332"/>
          <a:ext cx="4607806" cy="1939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/>
              </a:solidFill>
              <a:latin typeface="Lora Italics" panose="020B0604020202020204" charset="0"/>
            </a:rPr>
            <a:t>2004 – 2016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  <a:latin typeface="Lora Italics" panose="020B0604020202020204" charset="0"/>
            </a:rPr>
            <a:t>Moderate-resolution (30-meter) land use/cover data coupled with Decennial Census of  Population and Housing and USDA Agricultural Census data </a:t>
          </a:r>
        </a:p>
      </dsp:txBody>
      <dsp:txXfrm>
        <a:off x="820422" y="5199332"/>
        <a:ext cx="4607806" cy="1939756"/>
      </dsp:txXfrm>
    </dsp:sp>
    <dsp:sp modelId="{525EE069-FDC2-4EF7-BFF5-984BE8D1871A}">
      <dsp:nvSpPr>
        <dsp:cNvPr id="0" name=""/>
        <dsp:cNvSpPr/>
      </dsp:nvSpPr>
      <dsp:spPr>
        <a:xfrm>
          <a:off x="3234911" y="3915113"/>
          <a:ext cx="562545" cy="562545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4C0EF-8261-4023-98B6-D96D4C548F6F}">
      <dsp:nvSpPr>
        <dsp:cNvPr id="0" name=""/>
        <dsp:cNvSpPr/>
      </dsp:nvSpPr>
      <dsp:spPr>
        <a:xfrm rot="5400000">
          <a:off x="6062448" y="3255066"/>
          <a:ext cx="1984686" cy="33024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3AE53-527C-4528-B957-C9145CAB3AE6}">
      <dsp:nvSpPr>
        <dsp:cNvPr id="0" name=""/>
        <dsp:cNvSpPr/>
      </dsp:nvSpPr>
      <dsp:spPr>
        <a:xfrm>
          <a:off x="5779529" y="4234032"/>
          <a:ext cx="4540901" cy="261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/>
              </a:solidFill>
              <a:latin typeface="Lora Italics" panose="020B0604020202020204" charset="0"/>
            </a:rPr>
            <a:t>2016– 2020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  <a:latin typeface="Lora Italics" panose="020B0604020202020204" charset="0"/>
            </a:rPr>
            <a:t>Produced and began using high-resolution (1-meter) land use/cover with 16 classes, from 2013/14 imagery</a:t>
          </a:r>
        </a:p>
      </dsp:txBody>
      <dsp:txXfrm>
        <a:off x="5779529" y="4234032"/>
        <a:ext cx="4540901" cy="2613452"/>
      </dsp:txXfrm>
    </dsp:sp>
    <dsp:sp modelId="{183C3AB8-C709-4921-A549-FE6EC1F510BF}">
      <dsp:nvSpPr>
        <dsp:cNvPr id="0" name=""/>
        <dsp:cNvSpPr/>
      </dsp:nvSpPr>
      <dsp:spPr>
        <a:xfrm>
          <a:off x="8150101" y="3011934"/>
          <a:ext cx="562545" cy="562545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5A5B1-E148-4830-BC10-AB0AD541D9B1}">
      <dsp:nvSpPr>
        <dsp:cNvPr id="0" name=""/>
        <dsp:cNvSpPr/>
      </dsp:nvSpPr>
      <dsp:spPr>
        <a:xfrm rot="5400000">
          <a:off x="10741937" y="2351888"/>
          <a:ext cx="1984686" cy="33024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B1647-4606-4DDA-BE92-D3AE84F8260C}">
      <dsp:nvSpPr>
        <dsp:cNvPr id="0" name=""/>
        <dsp:cNvSpPr/>
      </dsp:nvSpPr>
      <dsp:spPr>
        <a:xfrm>
          <a:off x="10512580" y="3538623"/>
          <a:ext cx="4002593" cy="261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/>
              </a:solidFill>
              <a:latin typeface="Lora Italics" panose="020B0604020202020204" charset="0"/>
            </a:rPr>
            <a:t>2020 – 2023</a:t>
          </a:r>
          <a:r>
            <a:rPr lang="en-US" sz="2800" b="1" kern="1200" spc="120" dirty="0">
              <a:solidFill>
                <a:schemeClr val="bg2"/>
              </a:solidFill>
              <a:latin typeface="Lora Italics" panose="020B0604020202020204" charset="0"/>
            </a:rPr>
            <a:t>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spc="120" dirty="0">
              <a:solidFill>
                <a:schemeClr val="bg2"/>
              </a:solidFill>
              <a:latin typeface="Lora Italics" panose="020B0604020202020204" charset="0"/>
            </a:rPr>
            <a:t>Produced and began using a second set of high-resolution land use/cover with 60 classes, from 2017/18 imagery and the first high-resolution land use change dataset: 2013/14 to 2017/18. </a:t>
          </a:r>
          <a:endParaRPr lang="en-US" sz="2800" kern="1200" dirty="0">
            <a:solidFill>
              <a:schemeClr val="bg2"/>
            </a:solidFill>
            <a:latin typeface="Lora Italics" panose="020B0604020202020204" charset="0"/>
          </a:endParaRPr>
        </a:p>
      </dsp:txBody>
      <dsp:txXfrm>
        <a:off x="10512580" y="3538623"/>
        <a:ext cx="4002593" cy="2613452"/>
      </dsp:txXfrm>
    </dsp:sp>
    <dsp:sp modelId="{49BEE962-1AC9-43FE-8761-A45E7199F085}">
      <dsp:nvSpPr>
        <dsp:cNvPr id="0" name=""/>
        <dsp:cNvSpPr/>
      </dsp:nvSpPr>
      <dsp:spPr>
        <a:xfrm>
          <a:off x="12829589" y="2108756"/>
          <a:ext cx="562545" cy="562545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1EEB8-804F-40D7-9CA6-262522A3007B}">
      <dsp:nvSpPr>
        <dsp:cNvPr id="0" name=""/>
        <dsp:cNvSpPr/>
      </dsp:nvSpPr>
      <dsp:spPr>
        <a:xfrm rot="5400000">
          <a:off x="15507628" y="1448709"/>
          <a:ext cx="1984686" cy="330247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0F913-DA38-476C-A8AB-EA24D4B10BAD}">
      <dsp:nvSpPr>
        <dsp:cNvPr id="0" name=""/>
        <dsp:cNvSpPr/>
      </dsp:nvSpPr>
      <dsp:spPr>
        <a:xfrm>
          <a:off x="15176335" y="2435437"/>
          <a:ext cx="2981491" cy="261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/>
              </a:solidFill>
              <a:latin typeface="Lora Italics" panose="020B0604020202020204" charset="0"/>
            </a:rPr>
            <a:t>2023 and beyond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spc="123" dirty="0">
              <a:solidFill>
                <a:schemeClr val="bg2"/>
              </a:solidFill>
              <a:latin typeface="Lora Italics" panose="020B0604020202020204" charset="0"/>
            </a:rPr>
            <a:t>Continue to produce comparable high-resolution land use/cover data every four years through 2030. </a:t>
          </a:r>
          <a:endParaRPr lang="en-US" sz="2800" kern="1200" dirty="0">
            <a:solidFill>
              <a:schemeClr val="bg2"/>
            </a:solidFill>
            <a:latin typeface="Lora Italics" panose="020B0604020202020204" charset="0"/>
          </a:endParaRPr>
        </a:p>
      </dsp:txBody>
      <dsp:txXfrm>
        <a:off x="15176335" y="2435437"/>
        <a:ext cx="2981491" cy="261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3BA0A-E66A-4ED0-B39A-5A41B0CF727D}">
      <dsp:nvSpPr>
        <dsp:cNvPr id="0" name=""/>
        <dsp:cNvSpPr/>
      </dsp:nvSpPr>
      <dsp:spPr>
        <a:xfrm>
          <a:off x="3546" y="1880"/>
          <a:ext cx="9599115" cy="2015107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latin typeface="Lora Italics" panose="020B0604020202020204" charset="0"/>
            </a:rPr>
            <a:t>Chesapeake Conservancy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latin typeface="Lora Italics" panose="020B0604020202020204" charset="0"/>
            </a:rPr>
            <a:t>Conservation Innovation Center</a:t>
          </a:r>
        </a:p>
      </dsp:txBody>
      <dsp:txXfrm>
        <a:off x="62566" y="60900"/>
        <a:ext cx="9481075" cy="1897067"/>
      </dsp:txXfrm>
    </dsp:sp>
    <dsp:sp modelId="{70BEBFD0-B3D3-4D3C-9FCF-7D9608EC3137}">
      <dsp:nvSpPr>
        <dsp:cNvPr id="0" name=""/>
        <dsp:cNvSpPr/>
      </dsp:nvSpPr>
      <dsp:spPr>
        <a:xfrm>
          <a:off x="3546" y="2186672"/>
          <a:ext cx="4606101" cy="2015107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ora Italics" panose="020B0604020202020204" charset="0"/>
            </a:rPr>
            <a:t>Develop 1m Land Cover and Land Use datasets</a:t>
          </a:r>
        </a:p>
      </dsp:txBody>
      <dsp:txXfrm>
        <a:off x="62566" y="2245692"/>
        <a:ext cx="4488061" cy="1897067"/>
      </dsp:txXfrm>
    </dsp:sp>
    <dsp:sp modelId="{2F80A48B-3B12-4C97-AFEE-4FF5BEAD5125}">
      <dsp:nvSpPr>
        <dsp:cNvPr id="0" name=""/>
        <dsp:cNvSpPr/>
      </dsp:nvSpPr>
      <dsp:spPr>
        <a:xfrm>
          <a:off x="3546" y="4371465"/>
          <a:ext cx="4606101" cy="2015107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ora Italics" panose="020B0604020202020204" charset="0"/>
            </a:rPr>
            <a:t>Map and track BMPs</a:t>
          </a:r>
        </a:p>
      </dsp:txBody>
      <dsp:txXfrm>
        <a:off x="62566" y="4430485"/>
        <a:ext cx="4488061" cy="1897067"/>
      </dsp:txXfrm>
    </dsp:sp>
    <dsp:sp modelId="{64B40EB8-AD55-421A-8E7E-57DC1C2A63C3}">
      <dsp:nvSpPr>
        <dsp:cNvPr id="0" name=""/>
        <dsp:cNvSpPr/>
      </dsp:nvSpPr>
      <dsp:spPr>
        <a:xfrm>
          <a:off x="4996560" y="2186672"/>
          <a:ext cx="4606101" cy="2015107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ora Italics" panose="020B0604020202020204" charset="0"/>
            </a:rPr>
            <a:t>Delineate stream channels and ditches</a:t>
          </a:r>
        </a:p>
      </dsp:txBody>
      <dsp:txXfrm>
        <a:off x="5055580" y="2245692"/>
        <a:ext cx="4488061" cy="1897067"/>
      </dsp:txXfrm>
    </dsp:sp>
    <dsp:sp modelId="{AD2B40BD-0D96-4178-AA89-A6EAB5E4FAA1}">
      <dsp:nvSpPr>
        <dsp:cNvPr id="0" name=""/>
        <dsp:cNvSpPr/>
      </dsp:nvSpPr>
      <dsp:spPr>
        <a:xfrm>
          <a:off x="4996560" y="4371465"/>
          <a:ext cx="4606101" cy="2015107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ora Italics" panose="020B0604020202020204" charset="0"/>
            </a:rPr>
            <a:t>Geospatial support</a:t>
          </a:r>
        </a:p>
      </dsp:txBody>
      <dsp:txXfrm>
        <a:off x="5055580" y="4430485"/>
        <a:ext cx="4488061" cy="18970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8A444-4781-48E2-B3D1-CB8336CF3210}">
      <dsp:nvSpPr>
        <dsp:cNvPr id="0" name=""/>
        <dsp:cNvSpPr/>
      </dsp:nvSpPr>
      <dsp:spPr>
        <a:xfrm>
          <a:off x="4137912" y="0"/>
          <a:ext cx="3064756" cy="306506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7AFCA3-66BD-418F-9A25-87331A007C03}">
      <dsp:nvSpPr>
        <dsp:cNvPr id="0" name=""/>
        <dsp:cNvSpPr/>
      </dsp:nvSpPr>
      <dsp:spPr>
        <a:xfrm>
          <a:off x="4538472" y="1009130"/>
          <a:ext cx="2231062" cy="85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Data development</a:t>
          </a:r>
        </a:p>
      </dsp:txBody>
      <dsp:txXfrm>
        <a:off x="4538472" y="1009130"/>
        <a:ext cx="2231062" cy="855065"/>
      </dsp:txXfrm>
    </dsp:sp>
    <dsp:sp modelId="{FA7A4813-4B5A-4AEF-B778-1033C589F613}">
      <dsp:nvSpPr>
        <dsp:cNvPr id="0" name=""/>
        <dsp:cNvSpPr/>
      </dsp:nvSpPr>
      <dsp:spPr>
        <a:xfrm>
          <a:off x="4989330" y="1761337"/>
          <a:ext cx="3064756" cy="3065068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72969"/>
                <a:satOff val="-477"/>
                <a:lumOff val="8185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72969"/>
                <a:satOff val="-477"/>
                <a:lumOff val="8185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72969"/>
                <a:satOff val="-477"/>
                <a:lumOff val="8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4B29BF-3311-410D-A4DB-E98AA488BA55}">
      <dsp:nvSpPr>
        <dsp:cNvPr id="0" name=""/>
        <dsp:cNvSpPr/>
      </dsp:nvSpPr>
      <dsp:spPr>
        <a:xfrm>
          <a:off x="5674052" y="2744868"/>
          <a:ext cx="1710307" cy="85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Technical state &amp; local review, input, approval</a:t>
          </a:r>
        </a:p>
      </dsp:txBody>
      <dsp:txXfrm>
        <a:off x="5674052" y="2744868"/>
        <a:ext cx="1710307" cy="855065"/>
      </dsp:txXfrm>
    </dsp:sp>
    <dsp:sp modelId="{BD008505-08C7-46B3-9F7A-24927055DB82}">
      <dsp:nvSpPr>
        <dsp:cNvPr id="0" name=""/>
        <dsp:cNvSpPr/>
      </dsp:nvSpPr>
      <dsp:spPr>
        <a:xfrm>
          <a:off x="4137912" y="3529177"/>
          <a:ext cx="3064756" cy="306506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shade val="80000"/>
                <a:hueOff val="145938"/>
                <a:satOff val="-954"/>
                <a:lumOff val="16369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45938"/>
                <a:satOff val="-954"/>
                <a:lumOff val="16369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45938"/>
                <a:satOff val="-954"/>
                <a:lumOff val="163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985B77-9984-4E12-B819-F797A7EC7965}">
      <dsp:nvSpPr>
        <dsp:cNvPr id="0" name=""/>
        <dsp:cNvSpPr/>
      </dsp:nvSpPr>
      <dsp:spPr>
        <a:xfrm>
          <a:off x="4398330" y="4638649"/>
          <a:ext cx="2535873" cy="85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Jurisdictional approval</a:t>
          </a:r>
        </a:p>
      </dsp:txBody>
      <dsp:txXfrm>
        <a:off x="4398330" y="4638649"/>
        <a:ext cx="2535873" cy="855065"/>
      </dsp:txXfrm>
    </dsp:sp>
    <dsp:sp modelId="{33C3E2A7-B0FC-47C1-9C9C-844402AC098A}">
      <dsp:nvSpPr>
        <dsp:cNvPr id="0" name=""/>
        <dsp:cNvSpPr/>
      </dsp:nvSpPr>
      <dsp:spPr>
        <a:xfrm>
          <a:off x="5207214" y="5493715"/>
          <a:ext cx="2633011" cy="263428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3">
                <a:shade val="80000"/>
                <a:hueOff val="218907"/>
                <a:satOff val="-1431"/>
                <a:lumOff val="24554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18907"/>
                <a:satOff val="-1431"/>
                <a:lumOff val="24554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18907"/>
                <a:satOff val="-1431"/>
                <a:lumOff val="245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FFD68C-96FB-4B38-B7BB-9CC84C12E096}">
      <dsp:nvSpPr>
        <dsp:cNvPr id="0" name=""/>
        <dsp:cNvSpPr/>
      </dsp:nvSpPr>
      <dsp:spPr>
        <a:xfrm>
          <a:off x="5665979" y="6403238"/>
          <a:ext cx="1710307" cy="85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Model input</a:t>
          </a:r>
        </a:p>
      </dsp:txBody>
      <dsp:txXfrm>
        <a:off x="5665979" y="6403238"/>
        <a:ext cx="1710307" cy="8550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7800C-1A95-4F6F-9962-9656C6257CD2}">
      <dsp:nvSpPr>
        <dsp:cNvPr id="0" name=""/>
        <dsp:cNvSpPr/>
      </dsp:nvSpPr>
      <dsp:spPr>
        <a:xfrm rot="5400000">
          <a:off x="1713456" y="2434119"/>
          <a:ext cx="2152769" cy="24508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6EC59-394A-4383-941D-4FEF8972B330}">
      <dsp:nvSpPr>
        <dsp:cNvPr id="0" name=""/>
        <dsp:cNvSpPr/>
      </dsp:nvSpPr>
      <dsp:spPr>
        <a:xfrm>
          <a:off x="1143103" y="47732"/>
          <a:ext cx="3623995" cy="253667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2017/18 Land Cover</a:t>
          </a:r>
        </a:p>
      </dsp:txBody>
      <dsp:txXfrm>
        <a:off x="1266956" y="171585"/>
        <a:ext cx="3376289" cy="2288973"/>
      </dsp:txXfrm>
    </dsp:sp>
    <dsp:sp modelId="{45A28C52-8582-4E72-8652-C267DF8E409E}">
      <dsp:nvSpPr>
        <dsp:cNvPr id="0" name=""/>
        <dsp:cNvSpPr/>
      </dsp:nvSpPr>
      <dsp:spPr>
        <a:xfrm>
          <a:off x="4876707" y="228605"/>
          <a:ext cx="4061768" cy="2050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Version 1: Reviewed, some corrections, informed version 1 land use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Version 2: Final product</a:t>
          </a:r>
        </a:p>
      </dsp:txBody>
      <dsp:txXfrm>
        <a:off x="4876707" y="228605"/>
        <a:ext cx="4061768" cy="2050256"/>
      </dsp:txXfrm>
    </dsp:sp>
    <dsp:sp modelId="{FFDDA7F9-935F-4B8F-A73F-9FD47958624B}">
      <dsp:nvSpPr>
        <dsp:cNvPr id="0" name=""/>
        <dsp:cNvSpPr/>
      </dsp:nvSpPr>
      <dsp:spPr>
        <a:xfrm rot="5400000">
          <a:off x="5060378" y="5283647"/>
          <a:ext cx="2152769" cy="24508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5057036"/>
            <a:satOff val="-6941"/>
            <a:lumOff val="1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46FEC-62CD-41D7-9A51-37733628A6C5}">
      <dsp:nvSpPr>
        <dsp:cNvPr id="0" name=""/>
        <dsp:cNvSpPr/>
      </dsp:nvSpPr>
      <dsp:spPr>
        <a:xfrm>
          <a:off x="4490025" y="2897260"/>
          <a:ext cx="3623995" cy="2536679"/>
        </a:xfrm>
        <a:prstGeom prst="roundRect">
          <a:avLst>
            <a:gd name="adj" fmla="val 1667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2017/18 Land Use</a:t>
          </a:r>
        </a:p>
      </dsp:txBody>
      <dsp:txXfrm>
        <a:off x="4613878" y="3021113"/>
        <a:ext cx="3376289" cy="2288973"/>
      </dsp:txXfrm>
    </dsp:sp>
    <dsp:sp modelId="{CF23E0A3-E6BA-4A7C-9258-235F15502591}">
      <dsp:nvSpPr>
        <dsp:cNvPr id="0" name=""/>
        <dsp:cNvSpPr/>
      </dsp:nvSpPr>
      <dsp:spPr>
        <a:xfrm>
          <a:off x="8229599" y="3124203"/>
          <a:ext cx="4233804" cy="2050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Version 1: Informed change product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Version 2: Final product </a:t>
          </a:r>
        </a:p>
      </dsp:txBody>
      <dsp:txXfrm>
        <a:off x="8229599" y="3124203"/>
        <a:ext cx="4233804" cy="2050256"/>
      </dsp:txXfrm>
    </dsp:sp>
    <dsp:sp modelId="{A6B4CD1A-33D5-485C-AFF7-CA0DA600BAA0}">
      <dsp:nvSpPr>
        <dsp:cNvPr id="0" name=""/>
        <dsp:cNvSpPr/>
      </dsp:nvSpPr>
      <dsp:spPr>
        <a:xfrm>
          <a:off x="7836948" y="5746788"/>
          <a:ext cx="3623995" cy="2536679"/>
        </a:xfrm>
        <a:prstGeom prst="roundRect">
          <a:avLst>
            <a:gd name="adj" fmla="val 166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2013/14 – 2017/18 Land Use Change</a:t>
          </a:r>
        </a:p>
      </dsp:txBody>
      <dsp:txXfrm>
        <a:off x="7960801" y="5870641"/>
        <a:ext cx="3376289" cy="2288973"/>
      </dsp:txXfrm>
    </dsp:sp>
    <dsp:sp modelId="{501CAC01-0653-4D60-A635-1D7442348F6A}">
      <dsp:nvSpPr>
        <dsp:cNvPr id="0" name=""/>
        <dsp:cNvSpPr/>
      </dsp:nvSpPr>
      <dsp:spPr>
        <a:xfrm>
          <a:off x="11384644" y="5943592"/>
          <a:ext cx="5074555" cy="2050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Version 1: Some review, corrections, informed CAST21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Version 2: Final product</a:t>
          </a:r>
        </a:p>
      </dsp:txBody>
      <dsp:txXfrm>
        <a:off x="11384644" y="5943592"/>
        <a:ext cx="5074555" cy="20502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3EDF9-7D86-49E1-BF3B-D1D18189B232}">
      <dsp:nvSpPr>
        <dsp:cNvPr id="0" name=""/>
        <dsp:cNvSpPr/>
      </dsp:nvSpPr>
      <dsp:spPr>
        <a:xfrm>
          <a:off x="676691" y="0"/>
          <a:ext cx="14237529" cy="8898456"/>
        </a:xfrm>
        <a:prstGeom prst="swooshArrow">
          <a:avLst>
            <a:gd name="adj1" fmla="val 25000"/>
            <a:gd name="adj2" fmla="val 25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C79F3-D58C-4D72-88CB-BE5C0B9664EA}">
      <dsp:nvSpPr>
        <dsp:cNvPr id="0" name=""/>
        <dsp:cNvSpPr/>
      </dsp:nvSpPr>
      <dsp:spPr>
        <a:xfrm>
          <a:off x="2484857" y="6141714"/>
          <a:ext cx="370175" cy="3701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76735-9154-418C-AB59-A1D9FE1126B7}">
      <dsp:nvSpPr>
        <dsp:cNvPr id="0" name=""/>
        <dsp:cNvSpPr/>
      </dsp:nvSpPr>
      <dsp:spPr>
        <a:xfrm>
          <a:off x="2971807" y="6326802"/>
          <a:ext cx="4162305" cy="2571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148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Nov. 2021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Incorporate Version 1 of 2013/14 to 2017/18 Land Use change into CAST21 for modeling purposes</a:t>
          </a:r>
        </a:p>
      </dsp:txBody>
      <dsp:txXfrm>
        <a:off x="2971807" y="6326802"/>
        <a:ext cx="4162305" cy="2571653"/>
      </dsp:txXfrm>
    </dsp:sp>
    <dsp:sp modelId="{44AB83A8-A772-4674-B0DF-06254BABC224}">
      <dsp:nvSpPr>
        <dsp:cNvPr id="0" name=""/>
        <dsp:cNvSpPr/>
      </dsp:nvSpPr>
      <dsp:spPr>
        <a:xfrm>
          <a:off x="5752370" y="3723113"/>
          <a:ext cx="669163" cy="6691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76F31-84EF-41CE-B1E8-C551823A6CD7}">
      <dsp:nvSpPr>
        <dsp:cNvPr id="0" name=""/>
        <dsp:cNvSpPr/>
      </dsp:nvSpPr>
      <dsp:spPr>
        <a:xfrm>
          <a:off x="6106275" y="4753724"/>
          <a:ext cx="4249355" cy="814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576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Feb. 2022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Public versions (V2) published</a:t>
          </a:r>
        </a:p>
      </dsp:txBody>
      <dsp:txXfrm>
        <a:off x="6106275" y="4753724"/>
        <a:ext cx="4249355" cy="814167"/>
      </dsp:txXfrm>
    </dsp:sp>
    <dsp:sp modelId="{9F0E7ABE-EB53-420E-8D27-E125CD88ED80}">
      <dsp:nvSpPr>
        <dsp:cNvPr id="0" name=""/>
        <dsp:cNvSpPr/>
      </dsp:nvSpPr>
      <dsp:spPr>
        <a:xfrm>
          <a:off x="9681928" y="2251309"/>
          <a:ext cx="925439" cy="9254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41402-86DC-4BCC-A7D4-C7346F1AC58D}">
      <dsp:nvSpPr>
        <dsp:cNvPr id="0" name=""/>
        <dsp:cNvSpPr/>
      </dsp:nvSpPr>
      <dsp:spPr>
        <a:xfrm>
          <a:off x="10137506" y="3598061"/>
          <a:ext cx="3417007" cy="1216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0371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June 2022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Accuracy assessments and lessons learned made available</a:t>
          </a:r>
        </a:p>
      </dsp:txBody>
      <dsp:txXfrm>
        <a:off x="10137506" y="3598061"/>
        <a:ext cx="3417007" cy="1216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esapeakeconservancy.org/conservation-innovation-center/precision-conservation/chesapeake-bay-progra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icgis.org/portal/apps/webappviewer/index.html?id=262ce838a60048e9a0f136d904639f6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8520853"/>
            <a:ext cx="16002000" cy="1496548"/>
            <a:chOff x="2773724" y="-9525"/>
            <a:chExt cx="6031123" cy="1995396"/>
          </a:xfrm>
        </p:grpSpPr>
        <p:sp>
          <p:nvSpPr>
            <p:cNvPr id="3" name="AutoShape 3"/>
            <p:cNvSpPr/>
            <p:nvPr/>
          </p:nvSpPr>
          <p:spPr>
            <a:xfrm>
              <a:off x="2773724" y="1924912"/>
              <a:ext cx="3564490" cy="60959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782559" y="-9525"/>
              <a:ext cx="6022288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000" dirty="0">
                  <a:solidFill>
                    <a:srgbClr val="FAF6F1"/>
                  </a:solidFill>
                  <a:latin typeface="Lora"/>
                </a:rPr>
                <a:t>KC Filippino, Senior Water Resources Planner</a:t>
              </a:r>
            </a:p>
            <a:p>
              <a:pPr>
                <a:lnSpc>
                  <a:spcPts val="4800"/>
                </a:lnSpc>
              </a:pPr>
              <a:r>
                <a:rPr lang="en-US" sz="4000" dirty="0">
                  <a:solidFill>
                    <a:srgbClr val="FAF6F1"/>
                  </a:solidFill>
                  <a:latin typeface="Lora"/>
                </a:rPr>
                <a:t>Hampton Roads Planning District Commission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28800" y="238125"/>
            <a:ext cx="14782800" cy="7462929"/>
            <a:chOff x="0" y="-342900"/>
            <a:chExt cx="13537085" cy="9950571"/>
          </a:xfrm>
        </p:grpSpPr>
        <p:sp>
          <p:nvSpPr>
            <p:cNvPr id="8" name="AutoShape 8"/>
            <p:cNvSpPr/>
            <p:nvPr/>
          </p:nvSpPr>
          <p:spPr>
            <a:xfrm>
              <a:off x="0" y="2941776"/>
              <a:ext cx="13537085" cy="111017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0" y="6704929"/>
              <a:ext cx="13537085" cy="111017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42900"/>
              <a:ext cx="13537085" cy="2682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88"/>
                </a:lnSpc>
              </a:pPr>
              <a:r>
                <a:rPr lang="en-US" sz="6600" dirty="0">
                  <a:solidFill>
                    <a:srgbClr val="FAF6F1"/>
                  </a:solidFill>
                  <a:latin typeface="Lora Italics"/>
                </a:rPr>
                <a:t>HIGH-RESOLUTION LAND COVER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174390"/>
              <a:ext cx="13537085" cy="2789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753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FAF6F1"/>
                  </a:solidFill>
                  <a:latin typeface="Lora Italics"/>
                </a:rPr>
                <a:t>LAND USE UPDATE for the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912830"/>
              <a:ext cx="13537085" cy="2694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753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rgbClr val="FAF6F1"/>
                  </a:solidFill>
                  <a:latin typeface="Lora Italics"/>
                </a:rPr>
                <a:t>CHESAPEAKE BAY TMDL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408479"/>
            <a:ext cx="10363201" cy="9333565"/>
            <a:chOff x="-505929" y="2140184"/>
            <a:chExt cx="11363727" cy="6992549"/>
          </a:xfrm>
        </p:grpSpPr>
        <p:grpSp>
          <p:nvGrpSpPr>
            <p:cNvPr id="4" name="Group 4"/>
            <p:cNvGrpSpPr/>
            <p:nvPr/>
          </p:nvGrpSpPr>
          <p:grpSpPr>
            <a:xfrm>
              <a:off x="-505929" y="2140184"/>
              <a:ext cx="11363727" cy="6992549"/>
              <a:chOff x="-3042682" y="-2275175"/>
              <a:chExt cx="68342047" cy="420535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3042682" y="-2275175"/>
                <a:ext cx="68342047" cy="42053550"/>
              </a:xfrm>
              <a:custGeom>
                <a:avLst/>
                <a:gdLst/>
                <a:ahLst/>
                <a:cxnLst/>
                <a:rect l="l" t="t" r="r" b="b"/>
                <a:pathLst>
                  <a:path w="65299363" h="39778375">
                    <a:moveTo>
                      <a:pt x="65073306" y="0"/>
                    </a:moveTo>
                    <a:lnTo>
                      <a:pt x="0" y="0"/>
                    </a:lnTo>
                    <a:lnTo>
                      <a:pt x="0" y="39778375"/>
                    </a:lnTo>
                    <a:lnTo>
                      <a:pt x="65299363" y="39778375"/>
                    </a:lnTo>
                    <a:lnTo>
                      <a:pt x="65299363" y="0"/>
                    </a:lnTo>
                    <a:lnTo>
                      <a:pt x="65073306" y="0"/>
                    </a:lnTo>
                    <a:close/>
                    <a:moveTo>
                      <a:pt x="65073306" y="39552314"/>
                    </a:moveTo>
                    <a:lnTo>
                      <a:pt x="228600" y="39552314"/>
                    </a:lnTo>
                    <a:lnTo>
                      <a:pt x="228600" y="228600"/>
                    </a:lnTo>
                    <a:lnTo>
                      <a:pt x="65073306" y="228600"/>
                    </a:lnTo>
                    <a:lnTo>
                      <a:pt x="65073306" y="3955231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62525" y="2463544"/>
              <a:ext cx="8562772" cy="1690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Lora Italics"/>
                </a:rPr>
                <a:t>Land Use Development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24872" y="4947386"/>
              <a:ext cx="10857798" cy="38204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l">
                <a:lnSpc>
                  <a:spcPts val="4000"/>
                </a:lnSpc>
                <a:buFontTx/>
                <a:buChar char="-"/>
              </a:pPr>
              <a:r>
                <a:rPr lang="en-US" sz="3200" spc="100" dirty="0">
                  <a:solidFill>
                    <a:srgbClr val="000000"/>
                  </a:solidFill>
                  <a:latin typeface="Muli Regular"/>
                </a:rPr>
                <a:t>14 prototype counties chosen</a:t>
              </a:r>
            </a:p>
            <a:p>
              <a:pPr marL="457200" indent="-457200" algn="l">
                <a:lnSpc>
                  <a:spcPts val="4000"/>
                </a:lnSpc>
                <a:buFontTx/>
                <a:buChar char="-"/>
              </a:pPr>
              <a:r>
                <a:rPr lang="en-US" sz="3200" spc="100" dirty="0">
                  <a:solidFill>
                    <a:srgbClr val="000000"/>
                  </a:solidFill>
                  <a:latin typeface="Muli Regular"/>
                </a:rPr>
                <a:t>Represented a range of land use types to evaluate</a:t>
              </a:r>
            </a:p>
            <a:p>
              <a:pPr marL="457200" indent="-457200" algn="l">
                <a:lnSpc>
                  <a:spcPts val="4000"/>
                </a:lnSpc>
                <a:buFontTx/>
                <a:buChar char="-"/>
              </a:pPr>
              <a:r>
                <a:rPr lang="en-US" sz="3200" spc="100" dirty="0">
                  <a:solidFill>
                    <a:srgbClr val="000000"/>
                  </a:solidFill>
                  <a:latin typeface="Muli Regular"/>
                </a:rPr>
                <a:t>Opportunity to test decision rules for conversion of land cover to land use</a:t>
              </a:r>
            </a:p>
            <a:p>
              <a:pPr marL="457200" indent="-457200">
                <a:lnSpc>
                  <a:spcPts val="4000"/>
                </a:lnSpc>
                <a:buFontTx/>
                <a:buChar char="-"/>
              </a:pPr>
              <a:r>
                <a:rPr lang="en-US" sz="3200" spc="100" dirty="0">
                  <a:solidFill>
                    <a:srgbClr val="000000"/>
                  </a:solidFill>
                  <a:latin typeface="Muli Regular"/>
                </a:rPr>
                <a:t>Used to inform change detection and review process</a:t>
              </a:r>
            </a:p>
            <a:p>
              <a:pPr marL="457200" indent="-457200">
                <a:lnSpc>
                  <a:spcPts val="4000"/>
                </a:lnSpc>
                <a:buFontTx/>
                <a:buChar char="-"/>
              </a:pPr>
              <a:r>
                <a:rPr lang="en-US" sz="3200" spc="100" dirty="0">
                  <a:solidFill>
                    <a:srgbClr val="000000"/>
                  </a:solidFill>
                  <a:latin typeface="Muli Regular"/>
                </a:rPr>
                <a:t>Automate for remaining Bay watershed localities</a:t>
              </a:r>
            </a:p>
            <a:p>
              <a:pPr marL="457200" indent="-457200" algn="l">
                <a:lnSpc>
                  <a:spcPts val="4000"/>
                </a:lnSpc>
                <a:buFontTx/>
                <a:buChar char="-"/>
              </a:pPr>
              <a:endParaRPr lang="en-US" sz="3200" spc="100" dirty="0">
                <a:solidFill>
                  <a:srgbClr val="000000"/>
                </a:solidFill>
                <a:latin typeface="Muli Regular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-285391" y="4158800"/>
              <a:ext cx="10857798" cy="37985"/>
            </a:xfrm>
            <a:prstGeom prst="rect">
              <a:avLst/>
            </a:prstGeom>
            <a:solidFill>
              <a:srgbClr val="000000"/>
            </a:solid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8D58A9-4707-4C26-A2D2-BDA58CA5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06" y="408479"/>
            <a:ext cx="7320882" cy="9563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7413" y="266700"/>
            <a:ext cx="7068165" cy="3989644"/>
            <a:chOff x="-88459" y="841536"/>
            <a:chExt cx="5149001" cy="5319527"/>
          </a:xfrm>
        </p:grpSpPr>
        <p:sp>
          <p:nvSpPr>
            <p:cNvPr id="3" name="TextBox 3"/>
            <p:cNvSpPr txBox="1"/>
            <p:nvPr/>
          </p:nvSpPr>
          <p:spPr>
            <a:xfrm>
              <a:off x="-88459" y="1310724"/>
              <a:ext cx="5041972" cy="4747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000"/>
                </a:lnSpc>
                <a:buFontTx/>
                <a:buChar char="-"/>
              </a:pPr>
              <a:r>
                <a:rPr lang="en-US" sz="3200" spc="100" dirty="0">
                  <a:solidFill>
                    <a:schemeClr val="bg1"/>
                  </a:solidFill>
                  <a:latin typeface="Muli Regular"/>
                </a:rPr>
                <a:t>Viewer aided in capturing Land Use change from 2013/14 to 2017/18</a:t>
              </a:r>
            </a:p>
            <a:p>
              <a:pPr marL="457200" indent="-457200">
                <a:lnSpc>
                  <a:spcPts val="4000"/>
                </a:lnSpc>
                <a:buFontTx/>
                <a:buChar char="-"/>
              </a:pPr>
              <a:r>
                <a:rPr lang="en-US" sz="3200" spc="100" dirty="0">
                  <a:solidFill>
                    <a:schemeClr val="bg1"/>
                  </a:solidFill>
                  <a:latin typeface="Muli Regular"/>
                </a:rPr>
                <a:t>Discrepancies and inaccuracies documented</a:t>
              </a:r>
            </a:p>
            <a:p>
              <a:pPr marL="457200" indent="-457200">
                <a:lnSpc>
                  <a:spcPts val="4000"/>
                </a:lnSpc>
                <a:buFontTx/>
                <a:buChar char="-"/>
              </a:pPr>
              <a:r>
                <a:rPr lang="en-US" sz="3200" spc="100" dirty="0">
                  <a:solidFill>
                    <a:schemeClr val="bg1"/>
                  </a:solidFill>
                  <a:latin typeface="Muli Regular"/>
                </a:rPr>
                <a:t>Final (Version 2) of land use change being developed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41536"/>
              <a:ext cx="5041972" cy="469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17"/>
                </a:lnSpc>
                <a:spcBef>
                  <a:spcPct val="0"/>
                </a:spcBef>
              </a:pPr>
              <a:endParaRPr lang="en-US" sz="2800" u="none" dirty="0">
                <a:solidFill>
                  <a:srgbClr val="FAF6F1"/>
                </a:solidFill>
                <a:latin typeface="Lora Bold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18570" y="6148250"/>
              <a:ext cx="5041972" cy="12813"/>
            </a:xfrm>
            <a:prstGeom prst="rect">
              <a:avLst/>
            </a:prstGeom>
            <a:solidFill>
              <a:srgbClr val="FAF6F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467599" y="-876301"/>
            <a:ext cx="11396870" cy="4207627"/>
            <a:chOff x="148785" y="-342901"/>
            <a:chExt cx="8737599" cy="5610169"/>
          </a:xfrm>
        </p:grpSpPr>
        <p:sp>
          <p:nvSpPr>
            <p:cNvPr id="23" name="AutoShape 23"/>
            <p:cNvSpPr/>
            <p:nvPr/>
          </p:nvSpPr>
          <p:spPr>
            <a:xfrm>
              <a:off x="1025086" y="2462183"/>
              <a:ext cx="6760718" cy="67416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48785" y="-342901"/>
              <a:ext cx="8737599" cy="56101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808"/>
                </a:lnSpc>
              </a:pPr>
              <a:r>
                <a:rPr lang="en-US" sz="6600" dirty="0">
                  <a:solidFill>
                    <a:srgbClr val="FAF6F1"/>
                  </a:solidFill>
                  <a:latin typeface="Lora Italics"/>
                </a:rPr>
                <a:t>Land Use Change Analysis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54F6D7D-7CF6-409A-A639-FF6886DFF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318" r="1250" b="5065"/>
          <a:stretch/>
        </p:blipFill>
        <p:spPr>
          <a:xfrm>
            <a:off x="457200" y="4762500"/>
            <a:ext cx="8915400" cy="50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8B3A2-AE27-49FB-9568-D3DE08AD9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6000" b="5383"/>
          <a:stretch/>
        </p:blipFill>
        <p:spPr>
          <a:xfrm>
            <a:off x="8056329" y="1714500"/>
            <a:ext cx="9144000" cy="506446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493D7DC5-4F01-40D8-A7B4-6D7314899FF9}"/>
              </a:ext>
            </a:extLst>
          </p:cNvPr>
          <p:cNvSpPr txBox="1"/>
          <p:nvPr/>
        </p:nvSpPr>
        <p:spPr>
          <a:xfrm>
            <a:off x="9677401" y="7294734"/>
            <a:ext cx="7751528" cy="150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3200" spc="100" dirty="0">
                <a:solidFill>
                  <a:schemeClr val="bg1"/>
                </a:solidFill>
                <a:latin typeface="Muli Regular"/>
              </a:rPr>
              <a:t>Forest to impervious non-roads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3200" spc="100" dirty="0">
                <a:solidFill>
                  <a:schemeClr val="bg1"/>
                </a:solidFill>
                <a:latin typeface="Muli Regular"/>
              </a:rPr>
              <a:t>Forest to tree canopy over turf grass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3200" spc="100" dirty="0">
                <a:solidFill>
                  <a:schemeClr val="bg1"/>
                </a:solidFill>
                <a:latin typeface="Muli Regular"/>
              </a:rPr>
              <a:t>Mixed open to turf grass</a:t>
            </a:r>
          </a:p>
        </p:txBody>
      </p:sp>
    </p:spTree>
    <p:extLst>
      <p:ext uri="{BB962C8B-B14F-4D97-AF65-F5344CB8AC3E}">
        <p14:creationId xmlns:p14="http://schemas.microsoft.com/office/powerpoint/2010/main" val="2923634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E28B703-C90E-4BFD-921C-E43E73C16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746959"/>
              </p:ext>
            </p:extLst>
          </p:nvPr>
        </p:nvGraphicFramePr>
        <p:xfrm>
          <a:off x="1143000" y="1362476"/>
          <a:ext cx="15590912" cy="8898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2"/>
          <p:cNvGrpSpPr/>
          <p:nvPr/>
        </p:nvGrpSpPr>
        <p:grpSpPr>
          <a:xfrm>
            <a:off x="304800" y="26068"/>
            <a:ext cx="15362311" cy="1557295"/>
            <a:chOff x="-228668" y="-1354939"/>
            <a:chExt cx="10489671" cy="9040663"/>
          </a:xfrm>
        </p:grpSpPr>
        <p:sp>
          <p:nvSpPr>
            <p:cNvPr id="3" name="AutoShape 3"/>
            <p:cNvSpPr/>
            <p:nvPr/>
          </p:nvSpPr>
          <p:spPr>
            <a:xfrm>
              <a:off x="-124606" y="7673022"/>
              <a:ext cx="4579372" cy="12702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228668" y="-1354939"/>
              <a:ext cx="10489671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99"/>
                </a:lnSpc>
              </a:pPr>
              <a:r>
                <a:rPr lang="en-US" sz="10000" dirty="0">
                  <a:solidFill>
                    <a:srgbClr val="FAF6F1"/>
                  </a:solidFill>
                  <a:latin typeface="Lora Italics"/>
                </a:rPr>
                <a:t>Data Availability Timeline</a:t>
              </a:r>
            </a:p>
          </p:txBody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1F7053C6-05D1-401A-A5C3-A28945EE1686}"/>
              </a:ext>
            </a:extLst>
          </p:cNvPr>
          <p:cNvSpPr txBox="1"/>
          <p:nvPr/>
        </p:nvSpPr>
        <p:spPr>
          <a:xfrm>
            <a:off x="10807700" y="8420100"/>
            <a:ext cx="7467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FAF6F1"/>
                </a:solidFill>
                <a:latin typeface="Lora Italics"/>
              </a:rPr>
              <a:t>Simultaneously, gathering new data to repeat process on a shorter time scale for CAST23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D2C5929-DFD9-4449-A8F9-7BF517CA737C}"/>
              </a:ext>
            </a:extLst>
          </p:cNvPr>
          <p:cNvSpPr txBox="1"/>
          <p:nvPr/>
        </p:nvSpPr>
        <p:spPr>
          <a:xfrm>
            <a:off x="330200" y="1840162"/>
            <a:ext cx="80772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FAF6F1"/>
                </a:solidFill>
                <a:latin typeface="Lora Italics"/>
              </a:rPr>
              <a:t>Final Data Products:</a:t>
            </a:r>
          </a:p>
          <a:p>
            <a:r>
              <a:rPr lang="en-US" sz="2800" dirty="0">
                <a:solidFill>
                  <a:srgbClr val="FAF6F1"/>
                </a:solidFill>
                <a:latin typeface="Lora Italics"/>
              </a:rPr>
              <a:t>V2 Land Cover (2017/18)</a:t>
            </a:r>
          </a:p>
          <a:p>
            <a:r>
              <a:rPr lang="en-US" sz="2800" dirty="0">
                <a:solidFill>
                  <a:srgbClr val="FAF6F1"/>
                </a:solidFill>
                <a:latin typeface="Lora Italics"/>
              </a:rPr>
              <a:t>V2 Land Cover Change (2013/14 – 2017/18)</a:t>
            </a:r>
          </a:p>
          <a:p>
            <a:r>
              <a:rPr lang="en-US" sz="2800" dirty="0">
                <a:solidFill>
                  <a:srgbClr val="FAF6F1"/>
                </a:solidFill>
                <a:latin typeface="Lora Italics"/>
              </a:rPr>
              <a:t>V2 Land Use (2017/18)</a:t>
            </a:r>
          </a:p>
          <a:p>
            <a:r>
              <a:rPr lang="en-US" sz="2800" dirty="0">
                <a:solidFill>
                  <a:srgbClr val="FAF6F1"/>
                </a:solidFill>
                <a:latin typeface="Lora Italics"/>
              </a:rPr>
              <a:t>V2 Land Use Change (2013/14 – 2017/18)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04799" y="419100"/>
            <a:ext cx="17407315" cy="9488890"/>
            <a:chOff x="-711201" y="-8586404"/>
            <a:chExt cx="23209753" cy="12651852"/>
          </a:xfrm>
        </p:grpSpPr>
        <p:sp>
          <p:nvSpPr>
            <p:cNvPr id="5" name="TextBox 5"/>
            <p:cNvSpPr txBox="1"/>
            <p:nvPr/>
          </p:nvSpPr>
          <p:spPr>
            <a:xfrm>
              <a:off x="-711201" y="-8586404"/>
              <a:ext cx="11480801" cy="3009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Lora Italics"/>
                </a:rPr>
                <a:t>Big picture CBP data objectives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192000" y="2536140"/>
              <a:ext cx="10306552" cy="152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8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Lora"/>
                </a:rPr>
                <a:t>Expectations and outcomes as presented by P. Claggett to Management board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9982200" y="8648700"/>
            <a:ext cx="5726382" cy="5466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2" name="Shape 141">
            <a:extLst>
              <a:ext uri="{FF2B5EF4-FFF2-40B4-BE49-F238E27FC236}">
                <a16:creationId xmlns:a16="http://schemas.microsoft.com/office/drawing/2014/main" id="{6EEC5DA4-A7A6-4D66-9B90-48632CEA9419}"/>
              </a:ext>
            </a:extLst>
          </p:cNvPr>
          <p:cNvSpPr txBox="1">
            <a:spLocks/>
          </p:cNvSpPr>
          <p:nvPr/>
        </p:nvSpPr>
        <p:spPr>
          <a:xfrm>
            <a:off x="9372600" y="952500"/>
            <a:ext cx="7848600" cy="684187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i="1" dirty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1. Measure rate of farmland, forest and wetland conversion, and the extent and rate of change in impervious surface coverage.</a:t>
            </a:r>
          </a:p>
          <a:p>
            <a:pPr>
              <a:buFont typeface="Arial" pitchFamily="34" charset="0"/>
              <a:buNone/>
            </a:pPr>
            <a:endParaRPr lang="en-US" i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i="1" dirty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2. Quantify the potential impacts of land conversion to water quality, healthy watersheds and communities. </a:t>
            </a:r>
          </a:p>
          <a:p>
            <a:pPr>
              <a:buFont typeface="Arial" pitchFamily="34" charset="0"/>
              <a:buNone/>
            </a:pPr>
            <a:endParaRPr lang="en-US" i="1" dirty="0">
              <a:latin typeface="Arial" panose="020B0604020202020204" pitchFamily="34" charset="0"/>
              <a:ea typeface="Rockwell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i="1" dirty="0">
                <a:latin typeface="Arial" panose="020B0604020202020204" pitchFamily="34" charset="0"/>
                <a:ea typeface="Rockwell" charset="0"/>
                <a:cs typeface="Arial" panose="020B0604020202020204" pitchFamily="34" charset="0"/>
              </a:rPr>
              <a:t>3. Launch a public awareness campaign to share this information with citizens, local governments, elected officials and stakeholders.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C7A57AA3-2208-4B09-BD6D-687F01D55E89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2781300"/>
            <a:ext cx="6784979" cy="6813596"/>
            <a:chOff x="-41433" y="-102589"/>
            <a:chExt cx="6323330" cy="6350000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3421A741-DDE2-4AF9-A0B2-B6DF8CB9E81E}"/>
                </a:ext>
              </a:extLst>
            </p:cNvPr>
            <p:cNvSpPr/>
            <p:nvPr/>
          </p:nvSpPr>
          <p:spPr>
            <a:xfrm>
              <a:off x="-41433" y="-102589"/>
              <a:ext cx="6323330" cy="6350000"/>
            </a:xfrm>
            <a:custGeom>
              <a:avLst/>
              <a:gdLst/>
              <a:ahLst/>
              <a:cxnLst/>
              <a:rect l="l" t="t" r="r" b="b"/>
              <a:pathLst>
                <a:path w="6323330" h="6350000">
                  <a:moveTo>
                    <a:pt x="6320790" y="2887980"/>
                  </a:moveTo>
                  <a:lnTo>
                    <a:pt x="6320790" y="1596390"/>
                  </a:lnTo>
                  <a:cubicBezTo>
                    <a:pt x="6320790" y="715010"/>
                    <a:pt x="5605780" y="0"/>
                    <a:pt x="4724400" y="0"/>
                  </a:cubicBezTo>
                  <a:lnTo>
                    <a:pt x="4724400" y="0"/>
                  </a:lnTo>
                  <a:cubicBezTo>
                    <a:pt x="3967480" y="0"/>
                    <a:pt x="3314700" y="530860"/>
                    <a:pt x="3161030" y="1271270"/>
                  </a:cubicBezTo>
                  <a:cubicBezTo>
                    <a:pt x="3006090" y="530860"/>
                    <a:pt x="2353310" y="0"/>
                    <a:pt x="1596390" y="0"/>
                  </a:cubicBezTo>
                  <a:lnTo>
                    <a:pt x="1596390" y="0"/>
                  </a:lnTo>
                  <a:cubicBezTo>
                    <a:pt x="715010" y="0"/>
                    <a:pt x="0" y="715010"/>
                    <a:pt x="0" y="1596390"/>
                  </a:cubicBezTo>
                  <a:lnTo>
                    <a:pt x="0" y="3462020"/>
                  </a:lnTo>
                  <a:lnTo>
                    <a:pt x="2540" y="3462020"/>
                  </a:lnTo>
                  <a:lnTo>
                    <a:pt x="2540" y="4752340"/>
                  </a:lnTo>
                  <a:cubicBezTo>
                    <a:pt x="2540" y="5634990"/>
                    <a:pt x="717550" y="6350000"/>
                    <a:pt x="1598930" y="6350000"/>
                  </a:cubicBezTo>
                  <a:lnTo>
                    <a:pt x="1598930" y="6350000"/>
                  </a:lnTo>
                  <a:cubicBezTo>
                    <a:pt x="2354580" y="6350000"/>
                    <a:pt x="3007360" y="5819140"/>
                    <a:pt x="3162300" y="5078730"/>
                  </a:cubicBezTo>
                  <a:cubicBezTo>
                    <a:pt x="3317240" y="5819140"/>
                    <a:pt x="3970020" y="6350000"/>
                    <a:pt x="4726940" y="6350000"/>
                  </a:cubicBezTo>
                  <a:lnTo>
                    <a:pt x="4726940" y="6350000"/>
                  </a:lnTo>
                  <a:cubicBezTo>
                    <a:pt x="5608320" y="6350000"/>
                    <a:pt x="6323330" y="5634990"/>
                    <a:pt x="6323330" y="4753610"/>
                  </a:cubicBezTo>
                  <a:lnTo>
                    <a:pt x="6323330" y="2887980"/>
                  </a:lnTo>
                  <a:lnTo>
                    <a:pt x="6320790" y="2887980"/>
                  </a:lnTo>
                  <a:close/>
                </a:path>
              </a:pathLst>
            </a:custGeom>
            <a:blipFill>
              <a:blip r:embed="rId2"/>
              <a:stretch>
                <a:fillRect l="-4159" r="-13489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2171700"/>
            <a:ext cx="17221200" cy="7293103"/>
            <a:chOff x="-3823486" y="841536"/>
            <a:chExt cx="12545260" cy="5035834"/>
          </a:xfrm>
        </p:grpSpPr>
        <p:sp>
          <p:nvSpPr>
            <p:cNvPr id="3" name="TextBox 3"/>
            <p:cNvSpPr txBox="1"/>
            <p:nvPr/>
          </p:nvSpPr>
          <p:spPr>
            <a:xfrm>
              <a:off x="-3823486" y="1310724"/>
              <a:ext cx="12545260" cy="4566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4400" spc="100" dirty="0">
                  <a:solidFill>
                    <a:schemeClr val="bg1"/>
                  </a:solidFill>
                  <a:latin typeface="Muli Regular"/>
                </a:rPr>
                <a:t>Impervious cover calculations to inform policy decisions for using Intensity, Duration, &amp; Frequency safety factors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4400" spc="100" dirty="0">
                  <a:solidFill>
                    <a:schemeClr val="bg1"/>
                  </a:solidFill>
                  <a:latin typeface="Muli Regular"/>
                </a:rPr>
                <a:t>Development patterns, change over time to inform loading rate estimates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4400" spc="100" dirty="0">
                  <a:solidFill>
                    <a:schemeClr val="bg1"/>
                  </a:solidFill>
                  <a:latin typeface="Muli Regular"/>
                </a:rPr>
                <a:t>Tree canopy assessments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4400" spc="100" dirty="0">
                  <a:solidFill>
                    <a:schemeClr val="bg1"/>
                  </a:solidFill>
                  <a:latin typeface="Muli Regular"/>
                </a:rPr>
                <a:t>Regional conservation corridors, resilience, and flooding evaluations 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4400" spc="100" dirty="0">
                  <a:solidFill>
                    <a:schemeClr val="bg1"/>
                  </a:solidFill>
                  <a:latin typeface="Muli Regular"/>
                </a:rPr>
                <a:t>Chesapeake Conservancy already has long list of use cases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endParaRPr lang="en-US" sz="4400" spc="100" dirty="0">
                <a:solidFill>
                  <a:schemeClr val="bg1"/>
                </a:solidFill>
                <a:latin typeface="Muli Regular"/>
              </a:endParaRPr>
            </a:p>
            <a:p>
              <a:pPr marL="571500" indent="-571500">
                <a:lnSpc>
                  <a:spcPts val="4000"/>
                </a:lnSpc>
                <a:buFont typeface="Wingdings" panose="05000000000000000000" pitchFamily="2" charset="2"/>
                <a:buChar char="§"/>
              </a:pPr>
              <a:endParaRPr lang="en-US" sz="4400" spc="100" dirty="0">
                <a:solidFill>
                  <a:schemeClr val="bg1"/>
                </a:solidFill>
                <a:latin typeface="Muli Regular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41536"/>
              <a:ext cx="5041972" cy="252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17"/>
                </a:lnSpc>
                <a:spcBef>
                  <a:spcPct val="0"/>
                </a:spcBef>
              </a:pPr>
              <a:endParaRPr lang="en-US" sz="3200" u="none" dirty="0">
                <a:solidFill>
                  <a:srgbClr val="FAF6F1"/>
                </a:solidFill>
                <a:latin typeface="Lora Bold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8540" y="5616737"/>
              <a:ext cx="5041972" cy="12813"/>
            </a:xfrm>
            <a:prstGeom prst="rect">
              <a:avLst/>
            </a:prstGeom>
            <a:solidFill>
              <a:srgbClr val="FAF6F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905000" y="-627077"/>
            <a:ext cx="18470771" cy="4252767"/>
            <a:chOff x="966665" y="-242041"/>
            <a:chExt cx="8737599" cy="5670355"/>
          </a:xfrm>
        </p:grpSpPr>
        <p:sp>
          <p:nvSpPr>
            <p:cNvPr id="23" name="AutoShape 23"/>
            <p:cNvSpPr/>
            <p:nvPr/>
          </p:nvSpPr>
          <p:spPr>
            <a:xfrm>
              <a:off x="1651547" y="2525720"/>
              <a:ext cx="6760718" cy="67416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966665" y="-242041"/>
              <a:ext cx="8737599" cy="56703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808"/>
                </a:lnSpc>
              </a:pPr>
              <a:r>
                <a:rPr lang="en-US" sz="8000" dirty="0">
                  <a:solidFill>
                    <a:srgbClr val="FAF6F1"/>
                  </a:solidFill>
                  <a:latin typeface="Lora Italics"/>
                </a:rPr>
                <a:t>Uses in Hampton Roads  &amp; Beyond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0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323903"/>
            <a:ext cx="16459200" cy="7123659"/>
            <a:chOff x="-228668" y="9525"/>
            <a:chExt cx="11238647" cy="9498212"/>
          </a:xfrm>
        </p:grpSpPr>
        <p:sp>
          <p:nvSpPr>
            <p:cNvPr id="3" name="AutoShape 3"/>
            <p:cNvSpPr/>
            <p:nvPr/>
          </p:nvSpPr>
          <p:spPr>
            <a:xfrm>
              <a:off x="0" y="9495037"/>
              <a:ext cx="4579372" cy="12700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-228668" y="4711196"/>
              <a:ext cx="11238647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3600" spc="100" dirty="0">
                  <a:solidFill>
                    <a:srgbClr val="FAF6F1"/>
                  </a:solidFill>
                  <a:latin typeface="Muli Regular Bold"/>
                </a:rPr>
                <a:t>How is this data meaningful to you?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3600" spc="100" dirty="0">
                  <a:solidFill>
                    <a:srgbClr val="FAF6F1"/>
                  </a:solidFill>
                  <a:latin typeface="Muli Regular Bold"/>
                </a:rPr>
                <a:t>What can you do with high-resolution, 1-m, land use/land cover data?</a:t>
              </a:r>
            </a:p>
            <a:p>
              <a:pPr marL="571500" indent="-571500" algn="l">
                <a:buFont typeface="Wingdings" panose="05000000000000000000" pitchFamily="2" charset="2"/>
                <a:buChar char="§"/>
              </a:pPr>
              <a:r>
                <a:rPr lang="en-US" sz="3600" spc="100" dirty="0">
                  <a:solidFill>
                    <a:srgbClr val="FAF6F1"/>
                  </a:solidFill>
                  <a:latin typeface="Muli Regular Bold"/>
                </a:rPr>
                <a:t>How often would you need it to be updated?</a:t>
              </a:r>
            </a:p>
            <a:p>
              <a:pPr marL="571500" indent="-571500" algn="l">
                <a:buFont typeface="Wingdings" panose="05000000000000000000" pitchFamily="2" charset="2"/>
                <a:buChar char="§"/>
              </a:pPr>
              <a:r>
                <a:rPr lang="en-US" sz="3600" spc="100" dirty="0">
                  <a:solidFill>
                    <a:srgbClr val="FAF6F1"/>
                  </a:solidFill>
                  <a:latin typeface="Muli Regular Bold"/>
                </a:rPr>
                <a:t>Would it replace the need for locality’s to do this on their own?</a:t>
              </a:r>
            </a:p>
            <a:p>
              <a:pPr marL="571500" indent="-571500" algn="l">
                <a:buFont typeface="Wingdings" panose="05000000000000000000" pitchFamily="2" charset="2"/>
                <a:buChar char="§"/>
              </a:pPr>
              <a:r>
                <a:rPr lang="en-US" sz="3600" spc="100" dirty="0">
                  <a:solidFill>
                    <a:srgbClr val="FAF6F1"/>
                  </a:solidFill>
                  <a:latin typeface="Muli Regular Bold"/>
                </a:rPr>
                <a:t>How should data be delivered? (Viewers, spreadsheets, GIS, etc.)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0489671" cy="4103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99"/>
                </a:lnSpc>
              </a:pPr>
              <a:r>
                <a:rPr lang="en-US" sz="10000" dirty="0">
                  <a:solidFill>
                    <a:srgbClr val="FAF6F1"/>
                  </a:solidFill>
                  <a:latin typeface="Lora Italics"/>
                </a:rPr>
                <a:t>What about your local or regional needs?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3D957763-D6D4-4D86-BA99-D77A735A7100}"/>
              </a:ext>
            </a:extLst>
          </p:cNvPr>
          <p:cNvSpPr txBox="1"/>
          <p:nvPr/>
        </p:nvSpPr>
        <p:spPr>
          <a:xfrm>
            <a:off x="304800" y="8852167"/>
            <a:ext cx="164592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spc="100" dirty="0">
                <a:solidFill>
                  <a:srgbClr val="FAF6F1"/>
                </a:solidFill>
                <a:latin typeface="Muli Regular Bold"/>
              </a:rPr>
              <a:t>More details about the multi-year effort and potential outcomes can be found at the </a:t>
            </a:r>
            <a:r>
              <a:rPr lang="en-US" sz="3600" spc="100" dirty="0">
                <a:solidFill>
                  <a:schemeClr val="accent1"/>
                </a:solidFill>
                <a:latin typeface="Muli Regular 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Chesapeake Conservancy’s website</a:t>
            </a:r>
            <a:r>
              <a:rPr lang="en-US" sz="3600" spc="100" dirty="0">
                <a:solidFill>
                  <a:srgbClr val="FAF6F1"/>
                </a:solidFill>
                <a:latin typeface="Muli Regular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450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582647" y="682040"/>
            <a:ext cx="10245174" cy="7969215"/>
            <a:chOff x="-745331" y="-72002"/>
            <a:chExt cx="13660231" cy="10625626"/>
          </a:xfrm>
        </p:grpSpPr>
        <p:sp>
          <p:nvSpPr>
            <p:cNvPr id="5" name="TextBox 5"/>
            <p:cNvSpPr txBox="1"/>
            <p:nvPr/>
          </p:nvSpPr>
          <p:spPr>
            <a:xfrm>
              <a:off x="-715849" y="-72002"/>
              <a:ext cx="13601268" cy="1386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6000" dirty="0">
                  <a:solidFill>
                    <a:srgbClr val="000000"/>
                  </a:solidFill>
                  <a:latin typeface="Lora Italics"/>
                </a:rPr>
                <a:t>What are we talking about?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745331" y="2925805"/>
              <a:ext cx="13660231" cy="76278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99"/>
                </a:lnSpc>
              </a:pPr>
              <a:r>
                <a:rPr lang="en-US" sz="4000" spc="125" dirty="0">
                  <a:solidFill>
                    <a:srgbClr val="000000"/>
                  </a:solidFill>
                  <a:latin typeface="Muli Regular"/>
                </a:rPr>
                <a:t>* History of land cover &amp; land use at the Bay Program</a:t>
              </a:r>
            </a:p>
            <a:p>
              <a:pPr>
                <a:lnSpc>
                  <a:spcPts val="4999"/>
                </a:lnSpc>
              </a:pPr>
              <a:r>
                <a:rPr lang="en-US" sz="4000" spc="125" dirty="0">
                  <a:solidFill>
                    <a:srgbClr val="000000"/>
                  </a:solidFill>
                  <a:latin typeface="Muli Regular"/>
                </a:rPr>
                <a:t>* High-resolution land cover &amp; land use update </a:t>
              </a:r>
            </a:p>
            <a:p>
              <a:pPr>
                <a:lnSpc>
                  <a:spcPts val="4999"/>
                </a:lnSpc>
              </a:pPr>
              <a:r>
                <a:rPr lang="en-US" sz="4000" spc="125" dirty="0">
                  <a:solidFill>
                    <a:srgbClr val="000000"/>
                  </a:solidFill>
                  <a:latin typeface="Muli Regular"/>
                </a:rPr>
                <a:t>* Data availability timeline</a:t>
              </a:r>
            </a:p>
            <a:p>
              <a:pPr>
                <a:lnSpc>
                  <a:spcPts val="4999"/>
                </a:lnSpc>
              </a:pPr>
              <a:r>
                <a:rPr lang="en-US" sz="4000" spc="125" dirty="0">
                  <a:solidFill>
                    <a:srgbClr val="000000"/>
                  </a:solidFill>
                  <a:latin typeface="Muli Regular"/>
                </a:rPr>
                <a:t>* Bay Program objectives</a:t>
              </a:r>
            </a:p>
            <a:p>
              <a:pPr>
                <a:lnSpc>
                  <a:spcPts val="4999"/>
                </a:lnSpc>
              </a:pPr>
              <a:r>
                <a:rPr lang="en-US" sz="4000" spc="125" dirty="0">
                  <a:solidFill>
                    <a:srgbClr val="000000"/>
                  </a:solidFill>
                  <a:latin typeface="Muli Regular"/>
                </a:rPr>
                <a:t>* How can these data products be useful to you?</a:t>
              </a:r>
            </a:p>
            <a:p>
              <a:pPr>
                <a:lnSpc>
                  <a:spcPts val="4999"/>
                </a:lnSpc>
              </a:pPr>
              <a:endParaRPr lang="en-US" sz="4000" spc="125" dirty="0">
                <a:solidFill>
                  <a:srgbClr val="000000"/>
                </a:solidFill>
                <a:latin typeface="Muli Regular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81DC14-50C8-4546-9271-9CE180EB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3" y="682505"/>
            <a:ext cx="6868205" cy="4267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AD9C1-FFC8-4EA6-9405-8A415DCC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44" y="5143501"/>
            <a:ext cx="6868205" cy="426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FB3F78-47E7-4159-B7DC-7B278D3C54A1}"/>
              </a:ext>
            </a:extLst>
          </p:cNvPr>
          <p:cNvSpPr txBox="1"/>
          <p:nvPr/>
        </p:nvSpPr>
        <p:spPr>
          <a:xfrm flipH="1">
            <a:off x="5713680" y="9097291"/>
            <a:ext cx="14013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2013 - 2017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80C6D2-313A-48DC-9138-8808116F5090}"/>
              </a:ext>
            </a:extLst>
          </p:cNvPr>
          <p:cNvSpPr txBox="1"/>
          <p:nvPr/>
        </p:nvSpPr>
        <p:spPr>
          <a:xfrm flipH="1">
            <a:off x="5761604" y="4608332"/>
            <a:ext cx="1371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CC514DA1-04F0-4909-BADA-A1207C924847}"/>
              </a:ext>
            </a:extLst>
          </p:cNvPr>
          <p:cNvSpPr txBox="1"/>
          <p:nvPr/>
        </p:nvSpPr>
        <p:spPr>
          <a:xfrm>
            <a:off x="-1143000" y="9715500"/>
            <a:ext cx="6345383" cy="20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spc="70" dirty="0">
                <a:latin typeface="Muli Regular"/>
              </a:rPr>
              <a:t>Images from P. Claggett Mgmt. Board meeting 2/11/21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1611883" y="383149"/>
            <a:ext cx="6345383" cy="20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spc="70" dirty="0">
                <a:solidFill>
                  <a:srgbClr val="FAF6F1"/>
                </a:solidFill>
                <a:latin typeface="Muli Regular"/>
              </a:rPr>
              <a:t>Adapted from P. Claggett Mgmt. Board meeting 2/11/21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81FF815B-2834-4889-897A-1A6FF9FED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647728"/>
              </p:ext>
            </p:extLst>
          </p:nvPr>
        </p:nvGraphicFramePr>
        <p:xfrm>
          <a:off x="-25036" y="589552"/>
          <a:ext cx="18160635" cy="9529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2"/>
          <p:cNvGrpSpPr/>
          <p:nvPr/>
        </p:nvGrpSpPr>
        <p:grpSpPr>
          <a:xfrm>
            <a:off x="508169" y="312849"/>
            <a:ext cx="11886848" cy="2769989"/>
            <a:chOff x="0" y="-33867"/>
            <a:chExt cx="11890886" cy="369331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858379" cy="3577574"/>
              <a:chOff x="0" y="0"/>
              <a:chExt cx="18651964" cy="676873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651964" cy="6768738"/>
              </a:xfrm>
              <a:custGeom>
                <a:avLst/>
                <a:gdLst/>
                <a:ahLst/>
                <a:cxnLst/>
                <a:rect l="l" t="t" r="r" b="b"/>
                <a:pathLst>
                  <a:path w="21392119" h="6768738">
                    <a:moveTo>
                      <a:pt x="0" y="0"/>
                    </a:moveTo>
                    <a:lnTo>
                      <a:pt x="0" y="6768738"/>
                    </a:lnTo>
                    <a:lnTo>
                      <a:pt x="21392119" y="6768738"/>
                    </a:lnTo>
                    <a:lnTo>
                      <a:pt x="21392119" y="0"/>
                    </a:lnTo>
                    <a:lnTo>
                      <a:pt x="0" y="0"/>
                    </a:lnTo>
                    <a:close/>
                    <a:moveTo>
                      <a:pt x="21331160" y="6707778"/>
                    </a:moveTo>
                    <a:lnTo>
                      <a:pt x="59690" y="6707778"/>
                    </a:lnTo>
                    <a:lnTo>
                      <a:pt x="59690" y="59690"/>
                    </a:lnTo>
                    <a:lnTo>
                      <a:pt x="21331160" y="59690"/>
                    </a:lnTo>
                    <a:lnTo>
                      <a:pt x="21331160" y="6707778"/>
                    </a:lnTo>
                    <a:close/>
                  </a:path>
                </a:pathLst>
              </a:custGeom>
              <a:solidFill>
                <a:srgbClr val="FAF6F1"/>
              </a:solidFill>
              <a:ln>
                <a:noFill/>
              </a:ln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84215" y="-33867"/>
              <a:ext cx="11306671" cy="369331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dirty="0">
                  <a:solidFill>
                    <a:srgbClr val="FAF6F1"/>
                  </a:solidFill>
                  <a:latin typeface="Lora Italics"/>
                </a:rPr>
                <a:t>UNDERSTANDING</a:t>
              </a:r>
            </a:p>
            <a:p>
              <a:pPr>
                <a:lnSpc>
                  <a:spcPts val="7200"/>
                </a:lnSpc>
              </a:pPr>
              <a:r>
                <a:rPr lang="en-US" sz="6000" dirty="0">
                  <a:solidFill>
                    <a:srgbClr val="FAF6F1"/>
                  </a:solidFill>
                  <a:latin typeface="Lora Italics"/>
                </a:rPr>
                <a:t>THE HISTORY of DATA PRODUCTION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190500"/>
            <a:ext cx="17607208" cy="1871145"/>
            <a:chOff x="-228668" y="-1354939"/>
            <a:chExt cx="12022528" cy="10862676"/>
          </a:xfrm>
        </p:grpSpPr>
        <p:sp>
          <p:nvSpPr>
            <p:cNvPr id="3" name="AutoShape 3"/>
            <p:cNvSpPr/>
            <p:nvPr/>
          </p:nvSpPr>
          <p:spPr>
            <a:xfrm>
              <a:off x="0" y="9495037"/>
              <a:ext cx="4579372" cy="12700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228668" y="-1354939"/>
              <a:ext cx="12022528" cy="79365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999"/>
                </a:lnSpc>
              </a:pPr>
              <a:r>
                <a:rPr lang="en-US" sz="6600" dirty="0">
                  <a:solidFill>
                    <a:srgbClr val="FAF6F1"/>
                  </a:solidFill>
                  <a:latin typeface="Lora Italics"/>
                </a:rPr>
                <a:t>Current Land Cover &amp; Land Use Development</a:t>
              </a: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7152B9-0D68-4713-AA9E-E541071437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764823"/>
              </p:ext>
            </p:extLst>
          </p:nvPr>
        </p:nvGraphicFramePr>
        <p:xfrm>
          <a:off x="228600" y="2705100"/>
          <a:ext cx="9606208" cy="6388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id="{C253B3FC-C4D3-4140-B1C5-DCC78AD50CCA}"/>
              </a:ext>
            </a:extLst>
          </p:cNvPr>
          <p:cNvSpPr txBox="1"/>
          <p:nvPr/>
        </p:nvSpPr>
        <p:spPr>
          <a:xfrm>
            <a:off x="10115884" y="3771900"/>
            <a:ext cx="790440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FAF6F1"/>
                </a:solidFill>
                <a:latin typeface="Muli Regular" panose="020B0604020202020204" charset="0"/>
              </a:rPr>
              <a:t>6-year Cooperative Agreement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FAF6F1"/>
                </a:solidFill>
                <a:latin typeface="Muli Regular" panose="020B0604020202020204" charset="0"/>
              </a:rPr>
              <a:t>CBP, USGS, CIC &amp; partners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FAF6F1"/>
                </a:solidFill>
                <a:latin typeface="Muli Regular" panose="020B0604020202020204" charset="0"/>
              </a:rPr>
              <a:t>4 Objectives</a:t>
            </a:r>
          </a:p>
          <a:p>
            <a:endParaRPr lang="en-US" sz="4000" dirty="0">
              <a:solidFill>
                <a:srgbClr val="FAF6F1"/>
              </a:solidFill>
              <a:latin typeface="Muli Regular" panose="020B060402020202020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000" dirty="0">
              <a:solidFill>
                <a:srgbClr val="FAF6F1"/>
              </a:solidFill>
              <a:latin typeface="Muli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2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190500"/>
            <a:ext cx="17607208" cy="1871145"/>
            <a:chOff x="-228668" y="-1354939"/>
            <a:chExt cx="12022528" cy="10862676"/>
          </a:xfrm>
        </p:grpSpPr>
        <p:sp>
          <p:nvSpPr>
            <p:cNvPr id="3" name="AutoShape 3"/>
            <p:cNvSpPr/>
            <p:nvPr/>
          </p:nvSpPr>
          <p:spPr>
            <a:xfrm>
              <a:off x="0" y="9495037"/>
              <a:ext cx="4579372" cy="12700"/>
            </a:xfrm>
            <a:prstGeom prst="rect">
              <a:avLst/>
            </a:prstGeom>
            <a:solidFill>
              <a:srgbClr val="FAF6F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228668" y="-1354939"/>
              <a:ext cx="12022528" cy="79365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999"/>
                </a:lnSpc>
              </a:pPr>
              <a:r>
                <a:rPr lang="en-US" sz="6600" dirty="0">
                  <a:solidFill>
                    <a:srgbClr val="FAF6F1"/>
                  </a:solidFill>
                  <a:latin typeface="Lora Italics"/>
                </a:rPr>
                <a:t>Current Land Cover &amp; Land Use Development</a:t>
              </a:r>
            </a:p>
          </p:txBody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1F7053C6-05D1-401A-A5C3-A28945EE1686}"/>
              </a:ext>
            </a:extLst>
          </p:cNvPr>
          <p:cNvSpPr txBox="1"/>
          <p:nvPr/>
        </p:nvSpPr>
        <p:spPr>
          <a:xfrm>
            <a:off x="914400" y="3601374"/>
            <a:ext cx="790440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FAF6F1"/>
                </a:solidFill>
                <a:latin typeface="Muli Regular" panose="020B0604020202020204" charset="0"/>
              </a:rPr>
              <a:t>Partnership Approach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FAF6F1"/>
                </a:solidFill>
                <a:latin typeface="Muli Regular" panose="020B0604020202020204" charset="0"/>
              </a:rPr>
              <a:t>Sector-specific workgroups evaluations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FAF6F1"/>
                </a:solidFill>
                <a:latin typeface="Muli Regular" panose="020B0604020202020204" charset="0"/>
              </a:rPr>
              <a:t>Land Use Workgroup advises and vets datasets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FAF6F1"/>
                </a:solidFill>
                <a:latin typeface="Muli Regular" panose="020B0604020202020204" charset="0"/>
              </a:rPr>
              <a:t>Water Quality GIT approves for incorporation into model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000" dirty="0">
              <a:solidFill>
                <a:srgbClr val="FAF6F1"/>
              </a:solidFill>
              <a:latin typeface="Muli Regular" panose="020B060402020202020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94C960F-3610-4173-8B0F-C68FF142E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555113"/>
              </p:ext>
            </p:extLst>
          </p:nvPr>
        </p:nvGraphicFramePr>
        <p:xfrm>
          <a:off x="6059905" y="1714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287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00836" y="190500"/>
            <a:ext cx="17934764" cy="105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6600" dirty="0">
                <a:solidFill>
                  <a:srgbClr val="000000"/>
                </a:solidFill>
                <a:latin typeface="Lora Italics"/>
              </a:rPr>
              <a:t>Current Land Cover &amp; Land Use Development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894F9B3-1B13-49AF-BBB0-3BD128448A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468166"/>
              </p:ext>
            </p:extLst>
          </p:nvPr>
        </p:nvGraphicFramePr>
        <p:xfrm>
          <a:off x="533400" y="1562100"/>
          <a:ext cx="16459200" cy="833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0DB7F5-B98F-4764-B745-BB5AF086D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3" r="50833"/>
          <a:stretch/>
        </p:blipFill>
        <p:spPr>
          <a:xfrm>
            <a:off x="685800" y="218661"/>
            <a:ext cx="16383001" cy="9704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9E2E08-357D-495E-A5A2-02521F2493BC}"/>
              </a:ext>
            </a:extLst>
          </p:cNvPr>
          <p:cNvSpPr txBox="1"/>
          <p:nvPr/>
        </p:nvSpPr>
        <p:spPr>
          <a:xfrm>
            <a:off x="228600" y="9894971"/>
            <a:ext cx="1249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https://cicgis.org/portal/apps/webappviewer/index.html?id=262ce838a60048e9a0f136d904639f66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A6BB3-085C-4D13-927C-971B4E03CFD4}"/>
              </a:ext>
            </a:extLst>
          </p:cNvPr>
          <p:cNvSpPr txBox="1"/>
          <p:nvPr/>
        </p:nvSpPr>
        <p:spPr>
          <a:xfrm>
            <a:off x="914400" y="1181100"/>
            <a:ext cx="8077200" cy="29854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Muli Regular" panose="020B0604020202020204" charset="0"/>
              </a:rPr>
              <a:t>Chesapeake Conservancy Review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Muli Regular" panose="020B0604020202020204" charset="0"/>
              </a:rPr>
              <a:t>Reached out to all localities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Muli Regular" panose="020B0604020202020204" charset="0"/>
              </a:rPr>
              <a:t>Production schedule to inform who was coming up when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Muli Regular" panose="020B0604020202020204" charset="0"/>
              </a:rPr>
              <a:t>Main opportunity for local government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Muli Regular" panose="020B0604020202020204" charset="0"/>
              </a:rPr>
              <a:t>Viewer developed to aid in review 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0" y="758245"/>
            <a:ext cx="9575263" cy="8251701"/>
            <a:chOff x="-280040" y="76200"/>
            <a:chExt cx="8797441" cy="11002268"/>
          </a:xfrm>
        </p:grpSpPr>
        <p:sp>
          <p:nvSpPr>
            <p:cNvPr id="3" name="TextBox 3"/>
            <p:cNvSpPr txBox="1"/>
            <p:nvPr/>
          </p:nvSpPr>
          <p:spPr>
            <a:xfrm>
              <a:off x="0" y="76200"/>
              <a:ext cx="8026400" cy="28314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587"/>
                </a:lnSpc>
              </a:pPr>
              <a:r>
                <a:rPr lang="en-US" sz="6000" dirty="0">
                  <a:solidFill>
                    <a:srgbClr val="000000"/>
                  </a:solidFill>
                  <a:latin typeface="Lora Italics"/>
                </a:rPr>
                <a:t>Land Cover Data Production &amp; Review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-23336" y="3225800"/>
              <a:ext cx="4934279" cy="1368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280040" y="3795363"/>
              <a:ext cx="8797441" cy="72831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l">
                <a:lnSpc>
                  <a:spcPts val="4310"/>
                </a:lnSpc>
                <a:buFontTx/>
                <a:buChar char="-"/>
              </a:pPr>
              <a:r>
                <a:rPr lang="en-US" sz="2800" spc="107" dirty="0">
                  <a:solidFill>
                    <a:srgbClr val="000000"/>
                  </a:solidFill>
                  <a:latin typeface="Muli Regular"/>
                </a:rPr>
                <a:t>Opportunity for detailed review of land cover data by all 206 localities in Bay watershed</a:t>
              </a:r>
            </a:p>
            <a:p>
              <a:pPr marL="342900" indent="-342900" algn="l">
                <a:lnSpc>
                  <a:spcPts val="4310"/>
                </a:lnSpc>
                <a:buFontTx/>
                <a:buChar char="-"/>
              </a:pPr>
              <a:r>
                <a:rPr lang="en-US" sz="2800" spc="107" dirty="0">
                  <a:solidFill>
                    <a:srgbClr val="000000"/>
                  </a:solidFill>
                  <a:latin typeface="Muli Regular"/>
                </a:rPr>
                <a:t>Consistent process across localities and jurisdictions</a:t>
              </a:r>
            </a:p>
            <a:p>
              <a:pPr marL="342900" indent="-342900" algn="l">
                <a:lnSpc>
                  <a:spcPts val="4310"/>
                </a:lnSpc>
                <a:buFontTx/>
                <a:buChar char="-"/>
              </a:pPr>
              <a:r>
                <a:rPr lang="en-US" sz="2800" spc="107" dirty="0">
                  <a:solidFill>
                    <a:srgbClr val="000000"/>
                  </a:solidFill>
                  <a:latin typeface="Muli Regular"/>
                </a:rPr>
                <a:t>Systematic errors led to under- or over-classification of certain land cover/use</a:t>
              </a:r>
            </a:p>
            <a:p>
              <a:pPr marL="800100" lvl="1" indent="-342900">
                <a:lnSpc>
                  <a:spcPts val="4310"/>
                </a:lnSpc>
                <a:buFontTx/>
                <a:buChar char="-"/>
              </a:pPr>
              <a:r>
                <a:rPr lang="en-US" sz="2800" spc="107" dirty="0">
                  <a:solidFill>
                    <a:srgbClr val="000000"/>
                  </a:solidFill>
                  <a:latin typeface="Muli Regular"/>
                </a:rPr>
                <a:t>Agriculture, turf grass, wetlands, bare shore, etc.</a:t>
              </a:r>
            </a:p>
            <a:p>
              <a:pPr marL="342900" indent="-342900" algn="l">
                <a:lnSpc>
                  <a:spcPts val="4310"/>
                </a:lnSpc>
                <a:buFontTx/>
                <a:buChar char="-"/>
              </a:pPr>
              <a:r>
                <a:rPr lang="en-US" sz="2800" spc="107" dirty="0">
                  <a:solidFill>
                    <a:srgbClr val="000000"/>
                  </a:solidFill>
                  <a:latin typeface="Muli Regular"/>
                </a:rPr>
                <a:t>Developed a Version 1 Land Cover to inform Land Use</a:t>
              </a:r>
            </a:p>
            <a:p>
              <a:pPr marL="342900" indent="-342900" algn="l">
                <a:lnSpc>
                  <a:spcPts val="4310"/>
                </a:lnSpc>
                <a:buFontTx/>
                <a:buChar char="-"/>
              </a:pPr>
              <a:endParaRPr lang="en-US" sz="2800" b="1" spc="107" dirty="0">
                <a:solidFill>
                  <a:srgbClr val="000000"/>
                </a:solidFill>
                <a:latin typeface="Muli Regular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EC522B1-7940-4185-A409-299A5E70E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37" y="1169504"/>
            <a:ext cx="7771950" cy="78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3"/>
          <p:cNvSpPr/>
          <p:nvPr/>
        </p:nvSpPr>
        <p:spPr>
          <a:xfrm flipV="1">
            <a:off x="1024227" y="2459392"/>
            <a:ext cx="15201050" cy="45719"/>
          </a:xfrm>
          <a:prstGeom prst="rect">
            <a:avLst/>
          </a:prstGeom>
          <a:solidFill>
            <a:srgbClr val="FAF6F1"/>
          </a:solidFill>
        </p:spPr>
      </p:sp>
      <p:sp>
        <p:nvSpPr>
          <p:cNvPr id="26" name="TextBox 26"/>
          <p:cNvSpPr txBox="1"/>
          <p:nvPr/>
        </p:nvSpPr>
        <p:spPr>
          <a:xfrm>
            <a:off x="304800" y="-226748"/>
            <a:ext cx="11506200" cy="128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08"/>
              </a:lnSpc>
            </a:pPr>
            <a:r>
              <a:rPr lang="en-US" sz="6600" dirty="0">
                <a:solidFill>
                  <a:srgbClr val="FAF6F1"/>
                </a:solidFill>
                <a:latin typeface="Lora Italics"/>
              </a:rPr>
              <a:t>Land Cover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04CAB6-88E9-404D-A2A7-144F7186C43C}"/>
              </a:ext>
            </a:extLst>
          </p:cNvPr>
          <p:cNvGrpSpPr/>
          <p:nvPr/>
        </p:nvGrpSpPr>
        <p:grpSpPr>
          <a:xfrm>
            <a:off x="3048000" y="6366994"/>
            <a:ext cx="4422382" cy="2262656"/>
            <a:chOff x="4020090" y="4474567"/>
            <a:chExt cx="3223260" cy="1510525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761F6220-8EDB-4825-84C4-8522BBA16AB7}"/>
                </a:ext>
              </a:extLst>
            </p:cNvPr>
            <p:cNvSpPr/>
            <p:nvPr/>
          </p:nvSpPr>
          <p:spPr>
            <a:xfrm>
              <a:off x="4020090" y="4474567"/>
              <a:ext cx="3223260" cy="1403985"/>
            </a:xfrm>
            <a:custGeom>
              <a:avLst/>
              <a:gdLst/>
              <a:ahLst/>
              <a:cxnLst/>
              <a:rect l="l" t="t" r="r" b="b"/>
              <a:pathLst>
                <a:path w="3223260" h="1403985">
                  <a:moveTo>
                    <a:pt x="2989326" y="0"/>
                  </a:moveTo>
                  <a:lnTo>
                    <a:pt x="233933" y="0"/>
                  </a:lnTo>
                  <a:lnTo>
                    <a:pt x="186788" y="4754"/>
                  </a:lnTo>
                  <a:lnTo>
                    <a:pt x="142876" y="18389"/>
                  </a:lnTo>
                  <a:lnTo>
                    <a:pt x="103139" y="39962"/>
                  </a:lnTo>
                  <a:lnTo>
                    <a:pt x="68518" y="68532"/>
                  </a:lnTo>
                  <a:lnTo>
                    <a:pt x="39952" y="103156"/>
                  </a:lnTo>
                  <a:lnTo>
                    <a:pt x="18383" y="142892"/>
                  </a:lnTo>
                  <a:lnTo>
                    <a:pt x="4752" y="186799"/>
                  </a:lnTo>
                  <a:lnTo>
                    <a:pt x="0" y="233933"/>
                  </a:lnTo>
                  <a:lnTo>
                    <a:pt x="0" y="1169669"/>
                  </a:lnTo>
                  <a:lnTo>
                    <a:pt x="4752" y="1216804"/>
                  </a:lnTo>
                  <a:lnTo>
                    <a:pt x="18383" y="1260711"/>
                  </a:lnTo>
                  <a:lnTo>
                    <a:pt x="39952" y="1300447"/>
                  </a:lnTo>
                  <a:lnTo>
                    <a:pt x="68518" y="1335071"/>
                  </a:lnTo>
                  <a:lnTo>
                    <a:pt x="103139" y="1363641"/>
                  </a:lnTo>
                  <a:lnTo>
                    <a:pt x="142876" y="1385214"/>
                  </a:lnTo>
                  <a:lnTo>
                    <a:pt x="186788" y="1398849"/>
                  </a:lnTo>
                  <a:lnTo>
                    <a:pt x="233933" y="1403603"/>
                  </a:lnTo>
                  <a:lnTo>
                    <a:pt x="2989326" y="1403603"/>
                  </a:lnTo>
                  <a:lnTo>
                    <a:pt x="3036460" y="1398849"/>
                  </a:lnTo>
                  <a:lnTo>
                    <a:pt x="3080367" y="1385214"/>
                  </a:lnTo>
                  <a:lnTo>
                    <a:pt x="3120103" y="1363641"/>
                  </a:lnTo>
                  <a:lnTo>
                    <a:pt x="3154727" y="1335071"/>
                  </a:lnTo>
                  <a:lnTo>
                    <a:pt x="3183297" y="1300447"/>
                  </a:lnTo>
                  <a:lnTo>
                    <a:pt x="3204870" y="1260711"/>
                  </a:lnTo>
                  <a:lnTo>
                    <a:pt x="3218505" y="1216804"/>
                  </a:lnTo>
                  <a:lnTo>
                    <a:pt x="3223260" y="1169669"/>
                  </a:lnTo>
                  <a:lnTo>
                    <a:pt x="3223260" y="233933"/>
                  </a:lnTo>
                  <a:lnTo>
                    <a:pt x="3218505" y="186799"/>
                  </a:lnTo>
                  <a:lnTo>
                    <a:pt x="3204870" y="142892"/>
                  </a:lnTo>
                  <a:lnTo>
                    <a:pt x="3183297" y="103156"/>
                  </a:lnTo>
                  <a:lnTo>
                    <a:pt x="3154727" y="68532"/>
                  </a:lnTo>
                  <a:lnTo>
                    <a:pt x="3120103" y="39962"/>
                  </a:lnTo>
                  <a:lnTo>
                    <a:pt x="3080367" y="18389"/>
                  </a:lnTo>
                  <a:lnTo>
                    <a:pt x="3036460" y="4754"/>
                  </a:lnTo>
                  <a:lnTo>
                    <a:pt x="2989326" y="0"/>
                  </a:lnTo>
                  <a:close/>
                </a:path>
              </a:pathLst>
            </a:custGeom>
            <a:solidFill>
              <a:srgbClr val="CDF4EF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D0C13983-1884-4363-90D8-66108DA2D481}"/>
                </a:ext>
              </a:extLst>
            </p:cNvPr>
            <p:cNvSpPr txBox="1"/>
            <p:nvPr/>
          </p:nvSpPr>
          <p:spPr>
            <a:xfrm>
              <a:off x="4203224" y="4556482"/>
              <a:ext cx="2791460" cy="47949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10" dirty="0">
                  <a:latin typeface="Arial"/>
                  <a:cs typeface="Arial"/>
                </a:rPr>
                <a:t>Wetlands </a:t>
              </a:r>
              <a:r>
                <a:rPr sz="2000" b="1" spc="-5" dirty="0">
                  <a:latin typeface="Arial"/>
                  <a:cs typeface="Arial"/>
                </a:rPr>
                <a:t>and </a:t>
              </a:r>
              <a:r>
                <a:rPr sz="2000" b="1" spc="-15" dirty="0">
                  <a:latin typeface="Arial"/>
                  <a:cs typeface="Arial"/>
                </a:rPr>
                <a:t>Water</a:t>
              </a:r>
              <a:r>
                <a:rPr sz="2000" b="1" spc="10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Margins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9C7A3771-9FE7-4BDF-9127-0EB4575E449F}"/>
                </a:ext>
              </a:extLst>
            </p:cNvPr>
            <p:cNvSpPr txBox="1"/>
            <p:nvPr/>
          </p:nvSpPr>
          <p:spPr>
            <a:xfrm>
              <a:off x="4203224" y="4800321"/>
              <a:ext cx="2912745" cy="11847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99085" indent="-287020">
                <a:lnSpc>
                  <a:spcPct val="100000"/>
                </a:lnSpc>
                <a:spcBef>
                  <a:spcPts val="95"/>
                </a:spcBef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10" dirty="0">
                  <a:latin typeface="Arial"/>
                  <a:cs typeface="Arial"/>
                </a:rPr>
                <a:t>Tidal</a:t>
              </a:r>
              <a:endParaRPr sz="2000" dirty="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10" dirty="0">
                  <a:latin typeface="Arial"/>
                  <a:cs typeface="Arial"/>
                </a:rPr>
                <a:t>Riverine</a:t>
              </a:r>
              <a:r>
                <a:rPr sz="2000" b="1" spc="45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(non-tidal)</a:t>
              </a:r>
              <a:endParaRPr sz="2000" dirty="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10" dirty="0">
                  <a:latin typeface="Arial"/>
                  <a:cs typeface="Arial"/>
                </a:rPr>
                <a:t>Terrene/Isolated</a:t>
              </a:r>
              <a:r>
                <a:rPr sz="2000" b="1" spc="-25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(non-tidal)</a:t>
              </a:r>
              <a:endParaRPr sz="2000" dirty="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5" dirty="0">
                  <a:latin typeface="Arial"/>
                  <a:cs typeface="Arial"/>
                </a:rPr>
                <a:t>Bare</a:t>
              </a:r>
              <a:r>
                <a:rPr sz="2000" b="1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Shore</a:t>
              </a:r>
              <a:endParaRPr sz="2000" dirty="0">
                <a:latin typeface="Arial"/>
                <a:cs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8AB7BD-5913-46AA-BBFB-F7CD508E662D}"/>
              </a:ext>
            </a:extLst>
          </p:cNvPr>
          <p:cNvGrpSpPr/>
          <p:nvPr/>
        </p:nvGrpSpPr>
        <p:grpSpPr>
          <a:xfrm>
            <a:off x="3974008" y="4257846"/>
            <a:ext cx="3223260" cy="1765978"/>
            <a:chOff x="4608750" y="2254898"/>
            <a:chExt cx="2621280" cy="1228725"/>
          </a:xfrm>
        </p:grpSpPr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74DA1F98-BEE3-4DF5-BB36-E3974A99DAE3}"/>
                </a:ext>
              </a:extLst>
            </p:cNvPr>
            <p:cNvSpPr/>
            <p:nvPr/>
          </p:nvSpPr>
          <p:spPr>
            <a:xfrm>
              <a:off x="4608750" y="2254898"/>
              <a:ext cx="2621280" cy="1228725"/>
            </a:xfrm>
            <a:custGeom>
              <a:avLst/>
              <a:gdLst/>
              <a:ahLst/>
              <a:cxnLst/>
              <a:rect l="l" t="t" r="r" b="b"/>
              <a:pathLst>
                <a:path w="2621279" h="1228725">
                  <a:moveTo>
                    <a:pt x="2416556" y="0"/>
                  </a:moveTo>
                  <a:lnTo>
                    <a:pt x="204723" y="0"/>
                  </a:lnTo>
                  <a:lnTo>
                    <a:pt x="157781" y="5408"/>
                  </a:lnTo>
                  <a:lnTo>
                    <a:pt x="114690" y="20814"/>
                  </a:lnTo>
                  <a:lnTo>
                    <a:pt x="76678" y="44986"/>
                  </a:lnTo>
                  <a:lnTo>
                    <a:pt x="44974" y="76694"/>
                  </a:lnTo>
                  <a:lnTo>
                    <a:pt x="20808" y="114707"/>
                  </a:lnTo>
                  <a:lnTo>
                    <a:pt x="5406" y="157793"/>
                  </a:lnTo>
                  <a:lnTo>
                    <a:pt x="0" y="204724"/>
                  </a:lnTo>
                  <a:lnTo>
                    <a:pt x="0" y="1023619"/>
                  </a:lnTo>
                  <a:lnTo>
                    <a:pt x="5406" y="1070550"/>
                  </a:lnTo>
                  <a:lnTo>
                    <a:pt x="20808" y="1113636"/>
                  </a:lnTo>
                  <a:lnTo>
                    <a:pt x="44974" y="1151649"/>
                  </a:lnTo>
                  <a:lnTo>
                    <a:pt x="76678" y="1183357"/>
                  </a:lnTo>
                  <a:lnTo>
                    <a:pt x="114690" y="1207529"/>
                  </a:lnTo>
                  <a:lnTo>
                    <a:pt x="157781" y="1222935"/>
                  </a:lnTo>
                  <a:lnTo>
                    <a:pt x="204723" y="1228343"/>
                  </a:lnTo>
                  <a:lnTo>
                    <a:pt x="2416556" y="1228343"/>
                  </a:lnTo>
                  <a:lnTo>
                    <a:pt x="2463486" y="1222935"/>
                  </a:lnTo>
                  <a:lnTo>
                    <a:pt x="2506572" y="1207529"/>
                  </a:lnTo>
                  <a:lnTo>
                    <a:pt x="2544585" y="1183357"/>
                  </a:lnTo>
                  <a:lnTo>
                    <a:pt x="2576293" y="1151649"/>
                  </a:lnTo>
                  <a:lnTo>
                    <a:pt x="2600465" y="1113636"/>
                  </a:lnTo>
                  <a:lnTo>
                    <a:pt x="2615871" y="1070550"/>
                  </a:lnTo>
                  <a:lnTo>
                    <a:pt x="2621280" y="1023619"/>
                  </a:lnTo>
                  <a:lnTo>
                    <a:pt x="2621280" y="204724"/>
                  </a:lnTo>
                  <a:lnTo>
                    <a:pt x="2615871" y="157793"/>
                  </a:lnTo>
                  <a:lnTo>
                    <a:pt x="2600465" y="114707"/>
                  </a:lnTo>
                  <a:lnTo>
                    <a:pt x="2576293" y="76694"/>
                  </a:lnTo>
                  <a:lnTo>
                    <a:pt x="2544585" y="44986"/>
                  </a:lnTo>
                  <a:lnTo>
                    <a:pt x="2506572" y="20814"/>
                  </a:lnTo>
                  <a:lnTo>
                    <a:pt x="2463486" y="5408"/>
                  </a:lnTo>
                  <a:lnTo>
                    <a:pt x="2416556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B696EBE9-118A-4F79-848F-B2BE5A5D287B}"/>
                </a:ext>
              </a:extLst>
            </p:cNvPr>
            <p:cNvSpPr txBox="1"/>
            <p:nvPr/>
          </p:nvSpPr>
          <p:spPr>
            <a:xfrm>
              <a:off x="4783960" y="2282025"/>
              <a:ext cx="908685" cy="43676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15" dirty="0">
                  <a:latin typeface="Arial"/>
                  <a:cs typeface="Arial"/>
                </a:rPr>
                <a:t>Water</a:t>
              </a:r>
              <a:endParaRPr sz="20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  <a:tabLst>
                  <a:tab pos="299085" algn="l"/>
                </a:tabLst>
              </a:pPr>
              <a:r>
                <a:rPr sz="2000" spc="-5" dirty="0">
                  <a:latin typeface="Arial"/>
                  <a:cs typeface="Arial"/>
                </a:rPr>
                <a:t>-	</a:t>
              </a:r>
              <a:r>
                <a:rPr sz="2000" b="1" spc="-5" dirty="0">
                  <a:latin typeface="Arial"/>
                  <a:cs typeface="Arial"/>
                </a:rPr>
                <a:t>Le</a:t>
              </a:r>
              <a:r>
                <a:rPr sz="2000" b="1" spc="-15" dirty="0">
                  <a:latin typeface="Arial"/>
                  <a:cs typeface="Arial"/>
                </a:rPr>
                <a:t>n</a:t>
              </a:r>
              <a:r>
                <a:rPr sz="2000" b="1" spc="-5" dirty="0">
                  <a:latin typeface="Arial"/>
                  <a:cs typeface="Arial"/>
                </a:rPr>
                <a:t>tic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B5D3428D-B905-47E9-B334-F475752E17AB}"/>
                </a:ext>
              </a:extLst>
            </p:cNvPr>
            <p:cNvSpPr txBox="1"/>
            <p:nvPr/>
          </p:nvSpPr>
          <p:spPr>
            <a:xfrm>
              <a:off x="5241464" y="2770263"/>
              <a:ext cx="1880235" cy="43676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99085" indent="-287020">
                <a:lnSpc>
                  <a:spcPct val="100000"/>
                </a:lnSpc>
                <a:spcBef>
                  <a:spcPts val="95"/>
                </a:spcBef>
                <a:buChar char="-"/>
                <a:tabLst>
                  <a:tab pos="299085" algn="l"/>
                  <a:tab pos="299720" algn="l"/>
                </a:tabLst>
              </a:pPr>
              <a:r>
                <a:rPr sz="2000" spc="-5" dirty="0">
                  <a:latin typeface="Arial"/>
                  <a:cs typeface="Arial"/>
                </a:rPr>
                <a:t>Estuary</a:t>
              </a:r>
              <a:endParaRPr sz="2000" dirty="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Char char="-"/>
                <a:tabLst>
                  <a:tab pos="299085" algn="l"/>
                  <a:tab pos="299720" algn="l"/>
                </a:tabLst>
              </a:pPr>
              <a:r>
                <a:rPr sz="2000" spc="-5" dirty="0">
                  <a:latin typeface="Arial"/>
                  <a:cs typeface="Arial"/>
                </a:rPr>
                <a:t>Lakes and</a:t>
              </a:r>
              <a:r>
                <a:rPr sz="2000" spc="-55" dirty="0">
                  <a:latin typeface="Arial"/>
                  <a:cs typeface="Arial"/>
                </a:rPr>
                <a:t> </a:t>
              </a:r>
              <a:r>
                <a:rPr sz="2000" spc="-5" dirty="0">
                  <a:latin typeface="Arial"/>
                  <a:cs typeface="Arial"/>
                </a:rPr>
                <a:t>Ponds</a:t>
              </a:r>
              <a:endParaRPr sz="20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5A4C73-79C8-4782-9DC3-15E90FCC59F4}"/>
              </a:ext>
            </a:extLst>
          </p:cNvPr>
          <p:cNvGrpSpPr/>
          <p:nvPr/>
        </p:nvGrpSpPr>
        <p:grpSpPr>
          <a:xfrm>
            <a:off x="12286367" y="4257846"/>
            <a:ext cx="4876800" cy="3962400"/>
            <a:chOff x="10605517" y="2225526"/>
            <a:chExt cx="3975100" cy="3229610"/>
          </a:xfrm>
        </p:grpSpPr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3AA8224B-EFAC-4B41-B8BC-A1D62EA84D46}"/>
                </a:ext>
              </a:extLst>
            </p:cNvPr>
            <p:cNvSpPr/>
            <p:nvPr/>
          </p:nvSpPr>
          <p:spPr>
            <a:xfrm>
              <a:off x="10605517" y="2225526"/>
              <a:ext cx="3975100" cy="3229610"/>
            </a:xfrm>
            <a:custGeom>
              <a:avLst/>
              <a:gdLst/>
              <a:ahLst/>
              <a:cxnLst/>
              <a:rect l="l" t="t" r="r" b="b"/>
              <a:pathLst>
                <a:path w="3975100" h="3229610">
                  <a:moveTo>
                    <a:pt x="3436366" y="0"/>
                  </a:moveTo>
                  <a:lnTo>
                    <a:pt x="538226" y="0"/>
                  </a:lnTo>
                  <a:lnTo>
                    <a:pt x="489228" y="2199"/>
                  </a:lnTo>
                  <a:lnTo>
                    <a:pt x="441465" y="8669"/>
                  </a:lnTo>
                  <a:lnTo>
                    <a:pt x="395125" y="19222"/>
                  </a:lnTo>
                  <a:lnTo>
                    <a:pt x="350400" y="33666"/>
                  </a:lnTo>
                  <a:lnTo>
                    <a:pt x="307478" y="51813"/>
                  </a:lnTo>
                  <a:lnTo>
                    <a:pt x="266549" y="73471"/>
                  </a:lnTo>
                  <a:lnTo>
                    <a:pt x="227804" y="98452"/>
                  </a:lnTo>
                  <a:lnTo>
                    <a:pt x="191432" y="126566"/>
                  </a:lnTo>
                  <a:lnTo>
                    <a:pt x="157622" y="157622"/>
                  </a:lnTo>
                  <a:lnTo>
                    <a:pt x="126566" y="191432"/>
                  </a:lnTo>
                  <a:lnTo>
                    <a:pt x="98452" y="227804"/>
                  </a:lnTo>
                  <a:lnTo>
                    <a:pt x="73471" y="266549"/>
                  </a:lnTo>
                  <a:lnTo>
                    <a:pt x="51813" y="307478"/>
                  </a:lnTo>
                  <a:lnTo>
                    <a:pt x="33666" y="350400"/>
                  </a:lnTo>
                  <a:lnTo>
                    <a:pt x="19222" y="395125"/>
                  </a:lnTo>
                  <a:lnTo>
                    <a:pt x="8669" y="441465"/>
                  </a:lnTo>
                  <a:lnTo>
                    <a:pt x="2199" y="489228"/>
                  </a:lnTo>
                  <a:lnTo>
                    <a:pt x="0" y="538226"/>
                  </a:lnTo>
                  <a:lnTo>
                    <a:pt x="0" y="2691129"/>
                  </a:lnTo>
                  <a:lnTo>
                    <a:pt x="2199" y="2740127"/>
                  </a:lnTo>
                  <a:lnTo>
                    <a:pt x="8669" y="2787890"/>
                  </a:lnTo>
                  <a:lnTo>
                    <a:pt x="19222" y="2834230"/>
                  </a:lnTo>
                  <a:lnTo>
                    <a:pt x="33666" y="2878955"/>
                  </a:lnTo>
                  <a:lnTo>
                    <a:pt x="51813" y="2921877"/>
                  </a:lnTo>
                  <a:lnTo>
                    <a:pt x="73471" y="2962806"/>
                  </a:lnTo>
                  <a:lnTo>
                    <a:pt x="98452" y="3001551"/>
                  </a:lnTo>
                  <a:lnTo>
                    <a:pt x="126566" y="3037923"/>
                  </a:lnTo>
                  <a:lnTo>
                    <a:pt x="157622" y="3071733"/>
                  </a:lnTo>
                  <a:lnTo>
                    <a:pt x="191432" y="3102789"/>
                  </a:lnTo>
                  <a:lnTo>
                    <a:pt x="227804" y="3130903"/>
                  </a:lnTo>
                  <a:lnTo>
                    <a:pt x="266549" y="3155884"/>
                  </a:lnTo>
                  <a:lnTo>
                    <a:pt x="307478" y="3177542"/>
                  </a:lnTo>
                  <a:lnTo>
                    <a:pt x="350400" y="3195689"/>
                  </a:lnTo>
                  <a:lnTo>
                    <a:pt x="395125" y="3210133"/>
                  </a:lnTo>
                  <a:lnTo>
                    <a:pt x="441465" y="3220686"/>
                  </a:lnTo>
                  <a:lnTo>
                    <a:pt x="489228" y="3227156"/>
                  </a:lnTo>
                  <a:lnTo>
                    <a:pt x="538226" y="3229355"/>
                  </a:lnTo>
                  <a:lnTo>
                    <a:pt x="3436366" y="3229355"/>
                  </a:lnTo>
                  <a:lnTo>
                    <a:pt x="3485363" y="3227156"/>
                  </a:lnTo>
                  <a:lnTo>
                    <a:pt x="3533126" y="3220686"/>
                  </a:lnTo>
                  <a:lnTo>
                    <a:pt x="3579466" y="3210133"/>
                  </a:lnTo>
                  <a:lnTo>
                    <a:pt x="3624191" y="3195689"/>
                  </a:lnTo>
                  <a:lnTo>
                    <a:pt x="3667113" y="3177542"/>
                  </a:lnTo>
                  <a:lnTo>
                    <a:pt x="3708042" y="3155884"/>
                  </a:lnTo>
                  <a:lnTo>
                    <a:pt x="3746787" y="3130903"/>
                  </a:lnTo>
                  <a:lnTo>
                    <a:pt x="3783159" y="3102789"/>
                  </a:lnTo>
                  <a:lnTo>
                    <a:pt x="3816969" y="3071733"/>
                  </a:lnTo>
                  <a:lnTo>
                    <a:pt x="3848025" y="3037923"/>
                  </a:lnTo>
                  <a:lnTo>
                    <a:pt x="3876139" y="3001551"/>
                  </a:lnTo>
                  <a:lnTo>
                    <a:pt x="3901120" y="2962806"/>
                  </a:lnTo>
                  <a:lnTo>
                    <a:pt x="3922778" y="2921877"/>
                  </a:lnTo>
                  <a:lnTo>
                    <a:pt x="3940925" y="2878955"/>
                  </a:lnTo>
                  <a:lnTo>
                    <a:pt x="3955369" y="2834230"/>
                  </a:lnTo>
                  <a:lnTo>
                    <a:pt x="3965922" y="2787890"/>
                  </a:lnTo>
                  <a:lnTo>
                    <a:pt x="3972392" y="2740127"/>
                  </a:lnTo>
                  <a:lnTo>
                    <a:pt x="3974592" y="2691129"/>
                  </a:lnTo>
                  <a:lnTo>
                    <a:pt x="3974592" y="538226"/>
                  </a:lnTo>
                  <a:lnTo>
                    <a:pt x="3972392" y="489228"/>
                  </a:lnTo>
                  <a:lnTo>
                    <a:pt x="3965922" y="441465"/>
                  </a:lnTo>
                  <a:lnTo>
                    <a:pt x="3955369" y="395125"/>
                  </a:lnTo>
                  <a:lnTo>
                    <a:pt x="3940925" y="350400"/>
                  </a:lnTo>
                  <a:lnTo>
                    <a:pt x="3922778" y="307478"/>
                  </a:lnTo>
                  <a:lnTo>
                    <a:pt x="3901120" y="266549"/>
                  </a:lnTo>
                  <a:lnTo>
                    <a:pt x="3876139" y="227804"/>
                  </a:lnTo>
                  <a:lnTo>
                    <a:pt x="3848025" y="191432"/>
                  </a:lnTo>
                  <a:lnTo>
                    <a:pt x="3816969" y="157622"/>
                  </a:lnTo>
                  <a:lnTo>
                    <a:pt x="3783159" y="126566"/>
                  </a:lnTo>
                  <a:lnTo>
                    <a:pt x="3746787" y="98452"/>
                  </a:lnTo>
                  <a:lnTo>
                    <a:pt x="3708042" y="73471"/>
                  </a:lnTo>
                  <a:lnTo>
                    <a:pt x="3667113" y="51813"/>
                  </a:lnTo>
                  <a:lnTo>
                    <a:pt x="3624191" y="33666"/>
                  </a:lnTo>
                  <a:lnTo>
                    <a:pt x="3579466" y="19222"/>
                  </a:lnTo>
                  <a:lnTo>
                    <a:pt x="3533126" y="8669"/>
                  </a:lnTo>
                  <a:lnTo>
                    <a:pt x="3485363" y="2199"/>
                  </a:lnTo>
                  <a:lnTo>
                    <a:pt x="3436366" y="0"/>
                  </a:lnTo>
                  <a:close/>
                </a:path>
              </a:pathLst>
            </a:custGeom>
            <a:solidFill>
              <a:srgbClr val="D3D3D3"/>
            </a:solidFill>
            <a:ln w="190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54D95E05-3AB0-4C10-8CE6-24F99EF7D2ED}"/>
                </a:ext>
              </a:extLst>
            </p:cNvPr>
            <p:cNvSpPr txBox="1"/>
            <p:nvPr/>
          </p:nvSpPr>
          <p:spPr>
            <a:xfrm>
              <a:off x="10878313" y="2292199"/>
              <a:ext cx="1388745" cy="51164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10" dirty="0">
                  <a:latin typeface="Arial"/>
                  <a:cs typeface="Arial"/>
                </a:rPr>
                <a:t>Developed</a:t>
              </a:r>
              <a:endParaRPr sz="20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tabLst>
                  <a:tab pos="299085" algn="l"/>
                </a:tabLst>
              </a:pPr>
              <a:r>
                <a:rPr sz="2000" spc="-5" dirty="0">
                  <a:latin typeface="Arial"/>
                  <a:cs typeface="Arial"/>
                </a:rPr>
                <a:t>-	</a:t>
              </a:r>
              <a:r>
                <a:rPr sz="2000" b="1" spc="-10" dirty="0">
                  <a:latin typeface="Arial"/>
                  <a:cs typeface="Arial"/>
                </a:rPr>
                <a:t>Impervious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9E4920EB-9665-455B-8518-210D747C8311}"/>
                </a:ext>
              </a:extLst>
            </p:cNvPr>
            <p:cNvSpPr txBox="1"/>
            <p:nvPr/>
          </p:nvSpPr>
          <p:spPr>
            <a:xfrm>
              <a:off x="10878313" y="2812265"/>
              <a:ext cx="3639185" cy="151507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756285" indent="-287020">
                <a:lnSpc>
                  <a:spcPct val="100000"/>
                </a:lnSpc>
                <a:spcBef>
                  <a:spcPts val="95"/>
                </a:spcBef>
                <a:buChar char="-"/>
                <a:tabLst>
                  <a:tab pos="756285" algn="l"/>
                  <a:tab pos="756920" algn="l"/>
                </a:tabLst>
              </a:pPr>
              <a:r>
                <a:rPr sz="2000" spc="-10" dirty="0">
                  <a:latin typeface="Arial"/>
                  <a:cs typeface="Arial"/>
                </a:rPr>
                <a:t>Roads</a:t>
              </a:r>
              <a:endParaRPr sz="2000" dirty="0">
                <a:latin typeface="Arial"/>
                <a:cs typeface="Arial"/>
              </a:endParaRPr>
            </a:p>
            <a:p>
              <a:pPr marL="756285" indent="-287020">
                <a:lnSpc>
                  <a:spcPct val="100000"/>
                </a:lnSpc>
                <a:buChar char="-"/>
                <a:tabLst>
                  <a:tab pos="756285" algn="l"/>
                  <a:tab pos="756920" algn="l"/>
                </a:tabLst>
              </a:pPr>
              <a:r>
                <a:rPr sz="2000" spc="-5" dirty="0">
                  <a:latin typeface="Arial"/>
                  <a:cs typeface="Arial"/>
                </a:rPr>
                <a:t>Structures</a:t>
              </a:r>
              <a:endParaRPr sz="2000" dirty="0">
                <a:latin typeface="Arial"/>
                <a:cs typeface="Arial"/>
              </a:endParaRPr>
            </a:p>
            <a:p>
              <a:pPr marL="756285" marR="5080" indent="-287020">
                <a:lnSpc>
                  <a:spcPct val="100000"/>
                </a:lnSpc>
                <a:buChar char="-"/>
                <a:tabLst>
                  <a:tab pos="756285" algn="l"/>
                  <a:tab pos="756920" algn="l"/>
                </a:tabLst>
              </a:pPr>
              <a:r>
                <a:rPr sz="2000" spc="-5" dirty="0">
                  <a:latin typeface="Arial"/>
                  <a:cs typeface="Arial"/>
                </a:rPr>
                <a:t>Other Impervious (Parking Lots,  </a:t>
              </a:r>
              <a:r>
                <a:rPr sz="2000" spc="-10" dirty="0">
                  <a:latin typeface="Arial"/>
                  <a:cs typeface="Arial"/>
                </a:rPr>
                <a:t>Driveways, </a:t>
              </a:r>
              <a:r>
                <a:rPr sz="2000" spc="-5" dirty="0">
                  <a:latin typeface="Arial"/>
                  <a:cs typeface="Arial"/>
                </a:rPr>
                <a:t>Railroads,</a:t>
              </a:r>
              <a:r>
                <a:rPr sz="2000" spc="25" dirty="0">
                  <a:latin typeface="Arial"/>
                  <a:cs typeface="Arial"/>
                </a:rPr>
                <a:t> </a:t>
              </a:r>
              <a:r>
                <a:rPr sz="2000" dirty="0">
                  <a:latin typeface="Arial"/>
                  <a:cs typeface="Arial"/>
                </a:rPr>
                <a:t>etc.)</a:t>
              </a:r>
            </a:p>
            <a:p>
              <a:pPr marL="756285" indent="-287020">
                <a:lnSpc>
                  <a:spcPct val="100000"/>
                </a:lnSpc>
                <a:buChar char="-"/>
                <a:tabLst>
                  <a:tab pos="756285" algn="l"/>
                  <a:tab pos="756920" algn="l"/>
                </a:tabLst>
              </a:pPr>
              <a:r>
                <a:rPr sz="2000" spc="-20" dirty="0">
                  <a:latin typeface="Arial"/>
                  <a:cs typeface="Arial"/>
                </a:rPr>
                <a:t>Tree </a:t>
              </a:r>
              <a:r>
                <a:rPr sz="2000" spc="-5" dirty="0">
                  <a:latin typeface="Arial"/>
                  <a:cs typeface="Arial"/>
                </a:rPr>
                <a:t>Canopy over</a:t>
              </a:r>
              <a:r>
                <a:rPr sz="2000" spc="25" dirty="0">
                  <a:latin typeface="Arial"/>
                  <a:cs typeface="Arial"/>
                </a:rPr>
                <a:t> </a:t>
              </a:r>
              <a:r>
                <a:rPr sz="2000" spc="-5" dirty="0">
                  <a:latin typeface="Arial"/>
                  <a:cs typeface="Arial"/>
                </a:rPr>
                <a:t>Impervious</a:t>
              </a:r>
              <a:endParaRPr sz="20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tabLst>
                  <a:tab pos="299085" algn="l"/>
                </a:tabLst>
              </a:pPr>
              <a:r>
                <a:rPr sz="2000" spc="-5" dirty="0">
                  <a:latin typeface="Arial"/>
                  <a:cs typeface="Arial"/>
                </a:rPr>
                <a:t>-	</a:t>
              </a:r>
              <a:r>
                <a:rPr sz="2000" b="1" spc="-10" dirty="0">
                  <a:latin typeface="Arial"/>
                  <a:cs typeface="Arial"/>
                </a:rPr>
                <a:t>Pervious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3BC44D7E-B7D3-4028-9959-FA0E9D4312D1}"/>
                </a:ext>
              </a:extLst>
            </p:cNvPr>
            <p:cNvSpPr txBox="1"/>
            <p:nvPr/>
          </p:nvSpPr>
          <p:spPr>
            <a:xfrm>
              <a:off x="11335513" y="4243554"/>
              <a:ext cx="2935605" cy="10133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99085" indent="-287020">
                <a:lnSpc>
                  <a:spcPct val="100000"/>
                </a:lnSpc>
                <a:spcBef>
                  <a:spcPts val="95"/>
                </a:spcBef>
                <a:buChar char="-"/>
                <a:tabLst>
                  <a:tab pos="299085" algn="l"/>
                  <a:tab pos="299720" algn="l"/>
                </a:tabLst>
              </a:pPr>
              <a:r>
                <a:rPr sz="2000" spc="-20" dirty="0">
                  <a:latin typeface="Arial"/>
                  <a:cs typeface="Arial"/>
                </a:rPr>
                <a:t>Turf</a:t>
              </a:r>
              <a:r>
                <a:rPr sz="2000" spc="10" dirty="0">
                  <a:latin typeface="Arial"/>
                  <a:cs typeface="Arial"/>
                </a:rPr>
                <a:t> </a:t>
              </a:r>
              <a:r>
                <a:rPr sz="2000" spc="-5" dirty="0">
                  <a:latin typeface="Arial"/>
                  <a:cs typeface="Arial"/>
                </a:rPr>
                <a:t>Grass</a:t>
              </a:r>
              <a:endParaRPr sz="200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Char char="-"/>
                <a:tabLst>
                  <a:tab pos="299085" algn="l"/>
                  <a:tab pos="299720" algn="l"/>
                </a:tabLst>
              </a:pPr>
              <a:r>
                <a:rPr sz="2000" spc="-5" dirty="0">
                  <a:latin typeface="Arial"/>
                  <a:cs typeface="Arial"/>
                </a:rPr>
                <a:t>Bare</a:t>
              </a:r>
              <a:r>
                <a:rPr sz="2000" spc="5" dirty="0">
                  <a:latin typeface="Arial"/>
                  <a:cs typeface="Arial"/>
                </a:rPr>
                <a:t> </a:t>
              </a:r>
              <a:r>
                <a:rPr sz="2000" spc="-5" dirty="0">
                  <a:latin typeface="Arial"/>
                  <a:cs typeface="Arial"/>
                </a:rPr>
                <a:t>Developed</a:t>
              </a:r>
              <a:endParaRPr sz="200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Char char="-"/>
                <a:tabLst>
                  <a:tab pos="299085" algn="l"/>
                  <a:tab pos="299720" algn="l"/>
                </a:tabLst>
              </a:pPr>
              <a:r>
                <a:rPr sz="2000" spc="-5" dirty="0">
                  <a:latin typeface="Arial"/>
                  <a:cs typeface="Arial"/>
                </a:rPr>
                <a:t>Suspended</a:t>
              </a:r>
              <a:r>
                <a:rPr sz="2000" spc="-15" dirty="0">
                  <a:latin typeface="Arial"/>
                  <a:cs typeface="Arial"/>
                </a:rPr>
                <a:t> </a:t>
              </a:r>
              <a:r>
                <a:rPr sz="2000" spc="-5" dirty="0">
                  <a:latin typeface="Arial"/>
                  <a:cs typeface="Arial"/>
                </a:rPr>
                <a:t>Succession</a:t>
              </a:r>
              <a:endParaRPr sz="200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Char char="-"/>
                <a:tabLst>
                  <a:tab pos="299085" algn="l"/>
                  <a:tab pos="299720" algn="l"/>
                </a:tabLst>
              </a:pPr>
              <a:r>
                <a:rPr sz="2000" spc="-20" dirty="0">
                  <a:latin typeface="Arial"/>
                  <a:cs typeface="Arial"/>
                </a:rPr>
                <a:t>Tree </a:t>
              </a:r>
              <a:r>
                <a:rPr sz="2000" spc="-5" dirty="0">
                  <a:latin typeface="Arial"/>
                  <a:cs typeface="Arial"/>
                </a:rPr>
                <a:t>Canopy over </a:t>
              </a:r>
              <a:r>
                <a:rPr sz="2000" spc="-20" dirty="0">
                  <a:latin typeface="Arial"/>
                  <a:cs typeface="Arial"/>
                </a:rPr>
                <a:t>Turf</a:t>
              </a:r>
              <a:r>
                <a:rPr sz="2000" spc="-5" dirty="0">
                  <a:latin typeface="Arial"/>
                  <a:cs typeface="Arial"/>
                </a:rPr>
                <a:t> Grass</a:t>
              </a:r>
              <a:endParaRPr sz="2000">
                <a:latin typeface="Arial"/>
                <a:cs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BD67E5-1AE2-45C6-96C3-ABBD1A44813A}"/>
              </a:ext>
            </a:extLst>
          </p:cNvPr>
          <p:cNvGrpSpPr/>
          <p:nvPr/>
        </p:nvGrpSpPr>
        <p:grpSpPr>
          <a:xfrm>
            <a:off x="7756068" y="3787860"/>
            <a:ext cx="3939751" cy="2412529"/>
            <a:chOff x="7745845" y="4249669"/>
            <a:chExt cx="2857500" cy="1950720"/>
          </a:xfrm>
        </p:grpSpPr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FD606C9E-6C25-4A54-AF1C-39E4531308BC}"/>
                </a:ext>
              </a:extLst>
            </p:cNvPr>
            <p:cNvSpPr/>
            <p:nvPr/>
          </p:nvSpPr>
          <p:spPr>
            <a:xfrm>
              <a:off x="7745845" y="4249669"/>
              <a:ext cx="2857500" cy="1950720"/>
            </a:xfrm>
            <a:custGeom>
              <a:avLst/>
              <a:gdLst/>
              <a:ahLst/>
              <a:cxnLst/>
              <a:rect l="l" t="t" r="r" b="b"/>
              <a:pathLst>
                <a:path w="2857500" h="1950720">
                  <a:moveTo>
                    <a:pt x="0" y="325120"/>
                  </a:moveTo>
                  <a:lnTo>
                    <a:pt x="3524" y="277071"/>
                  </a:lnTo>
                  <a:lnTo>
                    <a:pt x="13763" y="231214"/>
                  </a:lnTo>
                  <a:lnTo>
                    <a:pt x="30214" y="188049"/>
                  </a:lnTo>
                  <a:lnTo>
                    <a:pt x="52373" y="148080"/>
                  </a:lnTo>
                  <a:lnTo>
                    <a:pt x="79739" y="111809"/>
                  </a:lnTo>
                  <a:lnTo>
                    <a:pt x="111809" y="79739"/>
                  </a:lnTo>
                  <a:lnTo>
                    <a:pt x="148080" y="52373"/>
                  </a:lnTo>
                  <a:lnTo>
                    <a:pt x="188049" y="30214"/>
                  </a:lnTo>
                  <a:lnTo>
                    <a:pt x="231214" y="13763"/>
                  </a:lnTo>
                  <a:lnTo>
                    <a:pt x="277071" y="3524"/>
                  </a:lnTo>
                  <a:lnTo>
                    <a:pt x="325120" y="0"/>
                  </a:lnTo>
                  <a:lnTo>
                    <a:pt x="2532380" y="0"/>
                  </a:lnTo>
                  <a:lnTo>
                    <a:pt x="2580428" y="3524"/>
                  </a:lnTo>
                  <a:lnTo>
                    <a:pt x="2626285" y="13763"/>
                  </a:lnTo>
                  <a:lnTo>
                    <a:pt x="2669450" y="30214"/>
                  </a:lnTo>
                  <a:lnTo>
                    <a:pt x="2709419" y="52373"/>
                  </a:lnTo>
                  <a:lnTo>
                    <a:pt x="2745690" y="79739"/>
                  </a:lnTo>
                  <a:lnTo>
                    <a:pt x="2777760" y="111809"/>
                  </a:lnTo>
                  <a:lnTo>
                    <a:pt x="2805126" y="148080"/>
                  </a:lnTo>
                  <a:lnTo>
                    <a:pt x="2827285" y="188049"/>
                  </a:lnTo>
                  <a:lnTo>
                    <a:pt x="2843736" y="231214"/>
                  </a:lnTo>
                  <a:lnTo>
                    <a:pt x="2853975" y="277071"/>
                  </a:lnTo>
                  <a:lnTo>
                    <a:pt x="2857500" y="325120"/>
                  </a:lnTo>
                  <a:lnTo>
                    <a:pt x="2857500" y="1625600"/>
                  </a:lnTo>
                  <a:lnTo>
                    <a:pt x="2853975" y="1673648"/>
                  </a:lnTo>
                  <a:lnTo>
                    <a:pt x="2843736" y="1719505"/>
                  </a:lnTo>
                  <a:lnTo>
                    <a:pt x="2827285" y="1762670"/>
                  </a:lnTo>
                  <a:lnTo>
                    <a:pt x="2805126" y="1802639"/>
                  </a:lnTo>
                  <a:lnTo>
                    <a:pt x="2777760" y="1838910"/>
                  </a:lnTo>
                  <a:lnTo>
                    <a:pt x="2745690" y="1870980"/>
                  </a:lnTo>
                  <a:lnTo>
                    <a:pt x="2709419" y="1898346"/>
                  </a:lnTo>
                  <a:lnTo>
                    <a:pt x="2669450" y="1920505"/>
                  </a:lnTo>
                  <a:lnTo>
                    <a:pt x="2626285" y="1936956"/>
                  </a:lnTo>
                  <a:lnTo>
                    <a:pt x="2580428" y="1947195"/>
                  </a:lnTo>
                  <a:lnTo>
                    <a:pt x="2532380" y="1950720"/>
                  </a:lnTo>
                  <a:lnTo>
                    <a:pt x="325120" y="1950720"/>
                  </a:lnTo>
                  <a:lnTo>
                    <a:pt x="277071" y="1947195"/>
                  </a:lnTo>
                  <a:lnTo>
                    <a:pt x="231214" y="1936956"/>
                  </a:lnTo>
                  <a:lnTo>
                    <a:pt x="188049" y="1920505"/>
                  </a:lnTo>
                  <a:lnTo>
                    <a:pt x="148080" y="1898346"/>
                  </a:lnTo>
                  <a:lnTo>
                    <a:pt x="111809" y="1870980"/>
                  </a:lnTo>
                  <a:lnTo>
                    <a:pt x="79739" y="1838910"/>
                  </a:lnTo>
                  <a:lnTo>
                    <a:pt x="52373" y="1802639"/>
                  </a:lnTo>
                  <a:lnTo>
                    <a:pt x="30214" y="1762670"/>
                  </a:lnTo>
                  <a:lnTo>
                    <a:pt x="13763" y="1719505"/>
                  </a:lnTo>
                  <a:lnTo>
                    <a:pt x="3524" y="1673648"/>
                  </a:lnTo>
                  <a:lnTo>
                    <a:pt x="0" y="1625600"/>
                  </a:lnTo>
                  <a:lnTo>
                    <a:pt x="0" y="325120"/>
                  </a:lnTo>
                  <a:close/>
                </a:path>
              </a:pathLst>
            </a:custGeom>
            <a:solidFill>
              <a:srgbClr val="00CC99"/>
            </a:solidFill>
            <a:ln w="25908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164D20B1-E4DA-4FB8-ADF7-36F7E8E43874}"/>
                </a:ext>
              </a:extLst>
            </p:cNvPr>
            <p:cNvSpPr txBox="1"/>
            <p:nvPr/>
          </p:nvSpPr>
          <p:spPr>
            <a:xfrm>
              <a:off x="8044612" y="4290872"/>
              <a:ext cx="876985" cy="25871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5" dirty="0">
                  <a:latin typeface="Arial"/>
                  <a:cs typeface="Arial"/>
                </a:rPr>
                <a:t>F</a:t>
              </a:r>
              <a:r>
                <a:rPr sz="2000" b="1" spc="-15" dirty="0">
                  <a:latin typeface="Arial"/>
                  <a:cs typeface="Arial"/>
                </a:rPr>
                <a:t>o</a:t>
              </a:r>
              <a:r>
                <a:rPr sz="2000" b="1" spc="-5" dirty="0">
                  <a:latin typeface="Arial"/>
                  <a:cs typeface="Arial"/>
                </a:rPr>
                <a:t>rest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625B26E1-7778-4EB3-82CE-C8B25BC6F011}"/>
                </a:ext>
              </a:extLst>
            </p:cNvPr>
            <p:cNvSpPr txBox="1"/>
            <p:nvPr/>
          </p:nvSpPr>
          <p:spPr>
            <a:xfrm>
              <a:off x="7886052" y="4555992"/>
              <a:ext cx="2595245" cy="15030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99085" indent="-287020">
                <a:lnSpc>
                  <a:spcPct val="100000"/>
                </a:lnSpc>
                <a:spcBef>
                  <a:spcPts val="95"/>
                </a:spcBef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5" dirty="0">
                  <a:latin typeface="Arial"/>
                  <a:cs typeface="Arial"/>
                </a:rPr>
                <a:t>Forest (&gt;= 1 acre,</a:t>
              </a:r>
              <a:r>
                <a:rPr sz="2000" b="1" spc="15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240-ft</a:t>
              </a:r>
              <a:endParaRPr sz="2000" dirty="0">
                <a:latin typeface="Arial"/>
                <a:cs typeface="Arial"/>
              </a:endParaRPr>
            </a:p>
            <a:p>
              <a:pPr marL="299085">
                <a:lnSpc>
                  <a:spcPct val="100000"/>
                </a:lnSpc>
              </a:pPr>
              <a:r>
                <a:rPr sz="2000" b="1" dirty="0">
                  <a:latin typeface="Arial"/>
                  <a:cs typeface="Arial"/>
                </a:rPr>
                <a:t>width)</a:t>
              </a:r>
              <a:endParaRPr sz="2000" dirty="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10" dirty="0">
                  <a:latin typeface="Arial"/>
                  <a:cs typeface="Arial"/>
                </a:rPr>
                <a:t>Other </a:t>
              </a:r>
              <a:r>
                <a:rPr sz="2000" b="1" spc="-25" dirty="0">
                  <a:latin typeface="Arial"/>
                  <a:cs typeface="Arial"/>
                </a:rPr>
                <a:t>Tree</a:t>
              </a:r>
              <a:r>
                <a:rPr sz="2000" b="1" spc="25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Canopy</a:t>
              </a:r>
              <a:endParaRPr sz="2000" dirty="0">
                <a:latin typeface="Arial"/>
                <a:cs typeface="Arial"/>
              </a:endParaRPr>
            </a:p>
            <a:p>
              <a:pPr marL="299085" marR="95885" indent="-287020">
                <a:lnSpc>
                  <a:spcPct val="100000"/>
                </a:lnSpc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10" dirty="0">
                  <a:latin typeface="Arial"/>
                  <a:cs typeface="Arial"/>
                </a:rPr>
                <a:t>Harvested </a:t>
              </a:r>
              <a:r>
                <a:rPr sz="2000" b="1" spc="-5" dirty="0">
                  <a:latin typeface="Arial"/>
                  <a:cs typeface="Arial"/>
                </a:rPr>
                <a:t>Forest (&lt;= 3  </a:t>
              </a:r>
              <a:r>
                <a:rPr sz="2000" b="1" spc="-10" dirty="0">
                  <a:latin typeface="Arial"/>
                  <a:cs typeface="Arial"/>
                </a:rPr>
                <a:t>years)</a:t>
              </a:r>
              <a:endParaRPr sz="2000" dirty="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5" dirty="0">
                  <a:latin typeface="Arial"/>
                  <a:cs typeface="Arial"/>
                </a:rPr>
                <a:t>Natural</a:t>
              </a:r>
              <a:r>
                <a:rPr sz="2000" b="1" spc="15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Succession</a:t>
              </a:r>
              <a:endParaRPr sz="2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EB759A-1357-43EB-982B-26B74DAA1826}"/>
              </a:ext>
            </a:extLst>
          </p:cNvPr>
          <p:cNvGrpSpPr/>
          <p:nvPr/>
        </p:nvGrpSpPr>
        <p:grpSpPr>
          <a:xfrm>
            <a:off x="7923381" y="6322936"/>
            <a:ext cx="3791162" cy="3308223"/>
            <a:chOff x="7875945" y="6325077"/>
            <a:chExt cx="2927985" cy="2438400"/>
          </a:xfrm>
        </p:grpSpPr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9F3F38AE-4350-4D6C-A7BC-DA64B506B064}"/>
                </a:ext>
              </a:extLst>
            </p:cNvPr>
            <p:cNvSpPr/>
            <p:nvPr/>
          </p:nvSpPr>
          <p:spPr>
            <a:xfrm>
              <a:off x="7875945" y="6325077"/>
              <a:ext cx="2927985" cy="2438400"/>
            </a:xfrm>
            <a:custGeom>
              <a:avLst/>
              <a:gdLst/>
              <a:ahLst/>
              <a:cxnLst/>
              <a:rect l="l" t="t" r="r" b="b"/>
              <a:pathLst>
                <a:path w="2927984" h="2438400">
                  <a:moveTo>
                    <a:pt x="2521204" y="0"/>
                  </a:moveTo>
                  <a:lnTo>
                    <a:pt x="406400" y="0"/>
                  </a:lnTo>
                  <a:lnTo>
                    <a:pt x="359012" y="2734"/>
                  </a:lnTo>
                  <a:lnTo>
                    <a:pt x="313228" y="10735"/>
                  </a:lnTo>
                  <a:lnTo>
                    <a:pt x="269353" y="23696"/>
                  </a:lnTo>
                  <a:lnTo>
                    <a:pt x="227692" y="41313"/>
                  </a:lnTo>
                  <a:lnTo>
                    <a:pt x="188551" y="63281"/>
                  </a:lnTo>
                  <a:lnTo>
                    <a:pt x="152234" y="89293"/>
                  </a:lnTo>
                  <a:lnTo>
                    <a:pt x="119046" y="119046"/>
                  </a:lnTo>
                  <a:lnTo>
                    <a:pt x="89293" y="152234"/>
                  </a:lnTo>
                  <a:lnTo>
                    <a:pt x="63281" y="188551"/>
                  </a:lnTo>
                  <a:lnTo>
                    <a:pt x="41313" y="227692"/>
                  </a:lnTo>
                  <a:lnTo>
                    <a:pt x="23696" y="269353"/>
                  </a:lnTo>
                  <a:lnTo>
                    <a:pt x="10735" y="313228"/>
                  </a:lnTo>
                  <a:lnTo>
                    <a:pt x="2734" y="359012"/>
                  </a:lnTo>
                  <a:lnTo>
                    <a:pt x="0" y="406400"/>
                  </a:lnTo>
                  <a:lnTo>
                    <a:pt x="0" y="2032000"/>
                  </a:lnTo>
                  <a:lnTo>
                    <a:pt x="2734" y="2079387"/>
                  </a:lnTo>
                  <a:lnTo>
                    <a:pt x="10735" y="2125171"/>
                  </a:lnTo>
                  <a:lnTo>
                    <a:pt x="23696" y="2169046"/>
                  </a:lnTo>
                  <a:lnTo>
                    <a:pt x="41313" y="2210707"/>
                  </a:lnTo>
                  <a:lnTo>
                    <a:pt x="63281" y="2249848"/>
                  </a:lnTo>
                  <a:lnTo>
                    <a:pt x="89293" y="2286165"/>
                  </a:lnTo>
                  <a:lnTo>
                    <a:pt x="119046" y="2319353"/>
                  </a:lnTo>
                  <a:lnTo>
                    <a:pt x="152234" y="2349106"/>
                  </a:lnTo>
                  <a:lnTo>
                    <a:pt x="188551" y="2375118"/>
                  </a:lnTo>
                  <a:lnTo>
                    <a:pt x="227692" y="2397086"/>
                  </a:lnTo>
                  <a:lnTo>
                    <a:pt x="269353" y="2414703"/>
                  </a:lnTo>
                  <a:lnTo>
                    <a:pt x="313228" y="2427664"/>
                  </a:lnTo>
                  <a:lnTo>
                    <a:pt x="359012" y="2435665"/>
                  </a:lnTo>
                  <a:lnTo>
                    <a:pt x="406400" y="2438400"/>
                  </a:lnTo>
                  <a:lnTo>
                    <a:pt x="2521204" y="2438400"/>
                  </a:lnTo>
                  <a:lnTo>
                    <a:pt x="2568591" y="2435665"/>
                  </a:lnTo>
                  <a:lnTo>
                    <a:pt x="2614375" y="2427664"/>
                  </a:lnTo>
                  <a:lnTo>
                    <a:pt x="2658250" y="2414703"/>
                  </a:lnTo>
                  <a:lnTo>
                    <a:pt x="2699911" y="2397086"/>
                  </a:lnTo>
                  <a:lnTo>
                    <a:pt x="2739052" y="2375118"/>
                  </a:lnTo>
                  <a:lnTo>
                    <a:pt x="2775369" y="2349106"/>
                  </a:lnTo>
                  <a:lnTo>
                    <a:pt x="2808557" y="2319353"/>
                  </a:lnTo>
                  <a:lnTo>
                    <a:pt x="2838310" y="2286165"/>
                  </a:lnTo>
                  <a:lnTo>
                    <a:pt x="2864322" y="2249848"/>
                  </a:lnTo>
                  <a:lnTo>
                    <a:pt x="2886290" y="2210707"/>
                  </a:lnTo>
                  <a:lnTo>
                    <a:pt x="2903907" y="2169046"/>
                  </a:lnTo>
                  <a:lnTo>
                    <a:pt x="2916868" y="2125171"/>
                  </a:lnTo>
                  <a:lnTo>
                    <a:pt x="2924869" y="2079387"/>
                  </a:lnTo>
                  <a:lnTo>
                    <a:pt x="2927604" y="2032000"/>
                  </a:lnTo>
                  <a:lnTo>
                    <a:pt x="2927604" y="406400"/>
                  </a:lnTo>
                  <a:lnTo>
                    <a:pt x="2924869" y="359012"/>
                  </a:lnTo>
                  <a:lnTo>
                    <a:pt x="2916868" y="313228"/>
                  </a:lnTo>
                  <a:lnTo>
                    <a:pt x="2903907" y="269353"/>
                  </a:lnTo>
                  <a:lnTo>
                    <a:pt x="2886290" y="227692"/>
                  </a:lnTo>
                  <a:lnTo>
                    <a:pt x="2864322" y="188551"/>
                  </a:lnTo>
                  <a:lnTo>
                    <a:pt x="2838310" y="152234"/>
                  </a:lnTo>
                  <a:lnTo>
                    <a:pt x="2808557" y="119046"/>
                  </a:lnTo>
                  <a:lnTo>
                    <a:pt x="2775369" y="89293"/>
                  </a:lnTo>
                  <a:lnTo>
                    <a:pt x="2739052" y="63281"/>
                  </a:lnTo>
                  <a:lnTo>
                    <a:pt x="2699911" y="41313"/>
                  </a:lnTo>
                  <a:lnTo>
                    <a:pt x="2658250" y="23696"/>
                  </a:lnTo>
                  <a:lnTo>
                    <a:pt x="2614375" y="10735"/>
                  </a:lnTo>
                  <a:lnTo>
                    <a:pt x="2568591" y="2734"/>
                  </a:lnTo>
                  <a:lnTo>
                    <a:pt x="2521204" y="0"/>
                  </a:lnTo>
                  <a:close/>
                </a:path>
              </a:pathLst>
            </a:custGeom>
            <a:solidFill>
              <a:srgbClr val="FFE8CA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8DBBC839-5AAB-406C-8A55-8AC04736AC45}"/>
                </a:ext>
              </a:extLst>
            </p:cNvPr>
            <p:cNvSpPr txBox="1"/>
            <p:nvPr/>
          </p:nvSpPr>
          <p:spPr>
            <a:xfrm>
              <a:off x="8043586" y="6403309"/>
              <a:ext cx="1387475" cy="46268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5" dirty="0">
                  <a:latin typeface="Arial"/>
                  <a:cs typeface="Arial"/>
                </a:rPr>
                <a:t>Production</a:t>
              </a:r>
              <a:endParaRPr sz="20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tabLst>
                  <a:tab pos="299085" algn="l"/>
                </a:tabLst>
              </a:pPr>
              <a:r>
                <a:rPr sz="2000" spc="-5" dirty="0">
                  <a:latin typeface="Arial"/>
                  <a:cs typeface="Arial"/>
                </a:rPr>
                <a:t>-	</a:t>
              </a:r>
              <a:r>
                <a:rPr sz="2000" b="1" spc="-10" dirty="0">
                  <a:latin typeface="Arial"/>
                  <a:cs typeface="Arial"/>
                </a:rPr>
                <a:t>Agriculture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355C7400-240A-4782-BCB0-E7F151D0E230}"/>
                </a:ext>
              </a:extLst>
            </p:cNvPr>
            <p:cNvSpPr txBox="1"/>
            <p:nvPr/>
          </p:nvSpPr>
          <p:spPr>
            <a:xfrm>
              <a:off x="8500786" y="6890989"/>
              <a:ext cx="1896110" cy="68954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99085" indent="-287020">
                <a:lnSpc>
                  <a:spcPct val="100000"/>
                </a:lnSpc>
                <a:spcBef>
                  <a:spcPts val="95"/>
                </a:spcBef>
                <a:buChar char="-"/>
                <a:tabLst>
                  <a:tab pos="299085" algn="l"/>
                  <a:tab pos="299720" algn="l"/>
                </a:tabLst>
              </a:pPr>
              <a:r>
                <a:rPr sz="2000" spc="-5" dirty="0">
                  <a:latin typeface="Arial"/>
                  <a:cs typeface="Arial"/>
                </a:rPr>
                <a:t>Cropland</a:t>
              </a:r>
              <a:endParaRPr sz="2000" dirty="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Char char="-"/>
                <a:tabLst>
                  <a:tab pos="299085" algn="l"/>
                  <a:tab pos="299720" algn="l"/>
                </a:tabLst>
              </a:pPr>
              <a:r>
                <a:rPr sz="2000" spc="-5" dirty="0">
                  <a:latin typeface="Arial"/>
                  <a:cs typeface="Arial"/>
                </a:rPr>
                <a:t>Pasture/Hay</a:t>
              </a:r>
              <a:endParaRPr sz="2000" dirty="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spcBef>
                  <a:spcPts val="5"/>
                </a:spcBef>
                <a:buChar char="-"/>
                <a:tabLst>
                  <a:tab pos="299085" algn="l"/>
                  <a:tab pos="299720" algn="l"/>
                </a:tabLst>
              </a:pPr>
              <a:r>
                <a:rPr sz="2000" spc="-10" dirty="0">
                  <a:latin typeface="Arial"/>
                  <a:cs typeface="Arial"/>
                </a:rPr>
                <a:t>Orchard/Vineyard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D0C15EC0-F7EA-43D5-B0CF-037697073057}"/>
                </a:ext>
              </a:extLst>
            </p:cNvPr>
            <p:cNvSpPr txBox="1"/>
            <p:nvPr/>
          </p:nvSpPr>
          <p:spPr>
            <a:xfrm>
              <a:off x="8043586" y="7622890"/>
              <a:ext cx="2693670" cy="46268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99085" indent="-287020">
                <a:lnSpc>
                  <a:spcPct val="100000"/>
                </a:lnSpc>
                <a:spcBef>
                  <a:spcPts val="95"/>
                </a:spcBef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10" dirty="0">
                  <a:latin typeface="Arial"/>
                  <a:cs typeface="Arial"/>
                </a:rPr>
                <a:t>Extractive (active</a:t>
              </a:r>
              <a:r>
                <a:rPr sz="2000" b="1" spc="75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mines)</a:t>
              </a:r>
              <a:endParaRPr sz="200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Font typeface="Arial"/>
                <a:buChar char="-"/>
                <a:tabLst>
                  <a:tab pos="299085" algn="l"/>
                  <a:tab pos="299720" algn="l"/>
                </a:tabLst>
              </a:pPr>
              <a:r>
                <a:rPr sz="2000" b="1" spc="-5" dirty="0">
                  <a:latin typeface="Arial"/>
                  <a:cs typeface="Arial"/>
                </a:rPr>
                <a:t>Solar</a:t>
              </a:r>
              <a:r>
                <a:rPr sz="2000" b="1" spc="10" dirty="0">
                  <a:latin typeface="Arial"/>
                  <a:cs typeface="Arial"/>
                </a:rPr>
                <a:t> </a:t>
              </a:r>
              <a:r>
                <a:rPr sz="2000" b="1" spc="-5" dirty="0">
                  <a:latin typeface="Arial"/>
                  <a:cs typeface="Arial"/>
                </a:rPr>
                <a:t>Fields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31" name="object 27">
              <a:extLst>
                <a:ext uri="{FF2B5EF4-FFF2-40B4-BE49-F238E27FC236}">
                  <a16:creationId xmlns:a16="http://schemas.microsoft.com/office/drawing/2014/main" id="{5B4AC70E-2D59-40BC-9B4A-57628C95473E}"/>
                </a:ext>
              </a:extLst>
            </p:cNvPr>
            <p:cNvSpPr txBox="1"/>
            <p:nvPr/>
          </p:nvSpPr>
          <p:spPr>
            <a:xfrm>
              <a:off x="8500786" y="8110570"/>
              <a:ext cx="1304290" cy="46268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99085" indent="-287020">
                <a:lnSpc>
                  <a:spcPct val="100000"/>
                </a:lnSpc>
                <a:spcBef>
                  <a:spcPts val="95"/>
                </a:spcBef>
                <a:buChar char="-"/>
                <a:tabLst>
                  <a:tab pos="299085" algn="l"/>
                  <a:tab pos="299720" algn="l"/>
                </a:tabLst>
              </a:pPr>
              <a:r>
                <a:rPr sz="2000" spc="-5" dirty="0">
                  <a:latin typeface="Arial"/>
                  <a:cs typeface="Arial"/>
                </a:rPr>
                <a:t>Impervious</a:t>
              </a:r>
              <a:endParaRPr sz="2000">
                <a:latin typeface="Arial"/>
                <a:cs typeface="Arial"/>
              </a:endParaRPr>
            </a:p>
            <a:p>
              <a:pPr marL="299085" indent="-287020">
                <a:lnSpc>
                  <a:spcPct val="100000"/>
                </a:lnSpc>
                <a:buChar char="-"/>
                <a:tabLst>
                  <a:tab pos="299085" algn="l"/>
                  <a:tab pos="299720" algn="l"/>
                </a:tabLst>
              </a:pPr>
              <a:r>
                <a:rPr sz="2000" spc="-5" dirty="0">
                  <a:latin typeface="Arial"/>
                  <a:cs typeface="Arial"/>
                </a:rPr>
                <a:t>Pervious</a:t>
              </a:r>
              <a:endParaRPr sz="2000">
                <a:latin typeface="Arial"/>
                <a:cs typeface="Arial"/>
              </a:endParaRPr>
            </a:p>
          </p:txBody>
        </p:sp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D032B2A5-1CC9-4BA8-BA8D-F435A891F54E}"/>
              </a:ext>
            </a:extLst>
          </p:cNvPr>
          <p:cNvSpPr txBox="1"/>
          <p:nvPr/>
        </p:nvSpPr>
        <p:spPr>
          <a:xfrm>
            <a:off x="342900" y="1898183"/>
            <a:ext cx="11506200" cy="192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08"/>
              </a:lnSpc>
            </a:pPr>
            <a:r>
              <a:rPr lang="en-US" sz="6600" dirty="0">
                <a:solidFill>
                  <a:srgbClr val="FAF6F1"/>
                </a:solidFill>
                <a:latin typeface="Lora Italics"/>
              </a:rPr>
              <a:t>Land Use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11CE2BE-5CBB-4C61-9D60-2E868B469D29}"/>
              </a:ext>
            </a:extLst>
          </p:cNvPr>
          <p:cNvGrpSpPr/>
          <p:nvPr/>
        </p:nvGrpSpPr>
        <p:grpSpPr>
          <a:xfrm>
            <a:off x="5537104" y="202733"/>
            <a:ext cx="6273896" cy="2049895"/>
            <a:chOff x="5537105" y="202733"/>
            <a:chExt cx="3223260" cy="1403985"/>
          </a:xfrm>
        </p:grpSpPr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BC58FCDE-910C-45A5-B605-DD56F88ACFF9}"/>
                </a:ext>
              </a:extLst>
            </p:cNvPr>
            <p:cNvSpPr/>
            <p:nvPr/>
          </p:nvSpPr>
          <p:spPr>
            <a:xfrm>
              <a:off x="5537105" y="202733"/>
              <a:ext cx="3223260" cy="1403985"/>
            </a:xfrm>
            <a:custGeom>
              <a:avLst/>
              <a:gdLst/>
              <a:ahLst/>
              <a:cxnLst/>
              <a:rect l="l" t="t" r="r" b="b"/>
              <a:pathLst>
                <a:path w="3223260" h="1403985">
                  <a:moveTo>
                    <a:pt x="2989326" y="0"/>
                  </a:moveTo>
                  <a:lnTo>
                    <a:pt x="233933" y="0"/>
                  </a:lnTo>
                  <a:lnTo>
                    <a:pt x="186788" y="4754"/>
                  </a:lnTo>
                  <a:lnTo>
                    <a:pt x="142876" y="18389"/>
                  </a:lnTo>
                  <a:lnTo>
                    <a:pt x="103139" y="39962"/>
                  </a:lnTo>
                  <a:lnTo>
                    <a:pt x="68518" y="68532"/>
                  </a:lnTo>
                  <a:lnTo>
                    <a:pt x="39952" y="103156"/>
                  </a:lnTo>
                  <a:lnTo>
                    <a:pt x="18383" y="142892"/>
                  </a:lnTo>
                  <a:lnTo>
                    <a:pt x="4752" y="186799"/>
                  </a:lnTo>
                  <a:lnTo>
                    <a:pt x="0" y="233933"/>
                  </a:lnTo>
                  <a:lnTo>
                    <a:pt x="0" y="1169669"/>
                  </a:lnTo>
                  <a:lnTo>
                    <a:pt x="4752" y="1216804"/>
                  </a:lnTo>
                  <a:lnTo>
                    <a:pt x="18383" y="1260711"/>
                  </a:lnTo>
                  <a:lnTo>
                    <a:pt x="39952" y="1300447"/>
                  </a:lnTo>
                  <a:lnTo>
                    <a:pt x="68518" y="1335071"/>
                  </a:lnTo>
                  <a:lnTo>
                    <a:pt x="103139" y="1363641"/>
                  </a:lnTo>
                  <a:lnTo>
                    <a:pt x="142876" y="1385214"/>
                  </a:lnTo>
                  <a:lnTo>
                    <a:pt x="186788" y="1398849"/>
                  </a:lnTo>
                  <a:lnTo>
                    <a:pt x="233933" y="1403603"/>
                  </a:lnTo>
                  <a:lnTo>
                    <a:pt x="2989326" y="1403603"/>
                  </a:lnTo>
                  <a:lnTo>
                    <a:pt x="3036460" y="1398849"/>
                  </a:lnTo>
                  <a:lnTo>
                    <a:pt x="3080367" y="1385214"/>
                  </a:lnTo>
                  <a:lnTo>
                    <a:pt x="3120103" y="1363641"/>
                  </a:lnTo>
                  <a:lnTo>
                    <a:pt x="3154727" y="1335071"/>
                  </a:lnTo>
                  <a:lnTo>
                    <a:pt x="3183297" y="1300447"/>
                  </a:lnTo>
                  <a:lnTo>
                    <a:pt x="3204870" y="1260711"/>
                  </a:lnTo>
                  <a:lnTo>
                    <a:pt x="3218505" y="1216804"/>
                  </a:lnTo>
                  <a:lnTo>
                    <a:pt x="3223260" y="1169669"/>
                  </a:lnTo>
                  <a:lnTo>
                    <a:pt x="3223260" y="233933"/>
                  </a:lnTo>
                  <a:lnTo>
                    <a:pt x="3218505" y="186799"/>
                  </a:lnTo>
                  <a:lnTo>
                    <a:pt x="3204870" y="142892"/>
                  </a:lnTo>
                  <a:lnTo>
                    <a:pt x="3183297" y="103156"/>
                  </a:lnTo>
                  <a:lnTo>
                    <a:pt x="3154727" y="68532"/>
                  </a:lnTo>
                  <a:lnTo>
                    <a:pt x="3120103" y="39962"/>
                  </a:lnTo>
                  <a:lnTo>
                    <a:pt x="3080367" y="18389"/>
                  </a:lnTo>
                  <a:lnTo>
                    <a:pt x="3036460" y="4754"/>
                  </a:lnTo>
                  <a:lnTo>
                    <a:pt x="2989326" y="0"/>
                  </a:lnTo>
                  <a:close/>
                </a:path>
              </a:pathLst>
            </a:custGeom>
            <a:solidFill>
              <a:srgbClr val="FFFFCC"/>
            </a:solidFill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D5C77536-1317-4111-93B2-EFA3A498D88F}"/>
                </a:ext>
              </a:extLst>
            </p:cNvPr>
            <p:cNvSpPr txBox="1"/>
            <p:nvPr/>
          </p:nvSpPr>
          <p:spPr>
            <a:xfrm>
              <a:off x="5727677" y="335733"/>
              <a:ext cx="2791460" cy="118881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US" sz="2800" b="1" spc="-10" dirty="0">
                  <a:latin typeface="Arial"/>
                  <a:cs typeface="Arial"/>
                </a:rPr>
                <a:t>Water, Impervious surfaces, trees, wetlands, structures, herbaceous, shrubland, tree canopy, etc.</a:t>
              </a:r>
              <a:endParaRPr sz="2800" dirty="0">
                <a:latin typeface="Arial"/>
                <a:cs typeface="Arial"/>
              </a:endParaRPr>
            </a:p>
          </p:txBody>
        </p:sp>
      </p:grpSp>
      <p:sp>
        <p:nvSpPr>
          <p:cNvPr id="39" name="Arrow: Curved Left 38">
            <a:extLst>
              <a:ext uri="{FF2B5EF4-FFF2-40B4-BE49-F238E27FC236}">
                <a16:creationId xmlns:a16="http://schemas.microsoft.com/office/drawing/2014/main" id="{0D3B3E87-799F-422E-A300-76E8F5109D57}"/>
              </a:ext>
            </a:extLst>
          </p:cNvPr>
          <p:cNvSpPr/>
          <p:nvPr/>
        </p:nvSpPr>
        <p:spPr>
          <a:xfrm>
            <a:off x="12420600" y="647701"/>
            <a:ext cx="1447800" cy="314015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4C3430FF-9C92-46B6-A61D-BCA0B9D39D7E}"/>
              </a:ext>
            </a:extLst>
          </p:cNvPr>
          <p:cNvSpPr txBox="1"/>
          <p:nvPr/>
        </p:nvSpPr>
        <p:spPr>
          <a:xfrm>
            <a:off x="11758526" y="160693"/>
            <a:ext cx="6345383" cy="20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spc="70" dirty="0">
                <a:solidFill>
                  <a:srgbClr val="FAF6F1"/>
                </a:solidFill>
                <a:latin typeface="Muli Regular"/>
              </a:rPr>
              <a:t>Adapted from R. Soobitsky webinar, 2021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13639</TotalTime>
  <Words>994</Words>
  <Application>Microsoft Office PowerPoint</Application>
  <PresentationFormat>Custom</PresentationFormat>
  <Paragraphs>151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Lora Italics</vt:lpstr>
      <vt:lpstr>Arial</vt:lpstr>
      <vt:lpstr>Muli Regular Bold</vt:lpstr>
      <vt:lpstr>Lora</vt:lpstr>
      <vt:lpstr>Calibri</vt:lpstr>
      <vt:lpstr>Muli Regular</vt:lpstr>
      <vt:lpstr>Lora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REC_CBPLU_Update030421</dc:title>
  <dc:creator>hrpdc</dc:creator>
  <cp:lastModifiedBy>KC Filippino</cp:lastModifiedBy>
  <cp:revision>58</cp:revision>
  <dcterms:created xsi:type="dcterms:W3CDTF">2006-08-16T00:00:00Z</dcterms:created>
  <dcterms:modified xsi:type="dcterms:W3CDTF">2021-11-09T13:51:27Z</dcterms:modified>
  <dc:identifier>DAEW_QYqbfk</dc:identifier>
</cp:coreProperties>
</file>