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70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69" r:id="rId18"/>
  </p:sldIdLst>
  <p:sldSz cx="18288000" cy="10287000"/>
  <p:notesSz cx="6858000" cy="9144000"/>
  <p:embeddedFontLst>
    <p:embeddedFont>
      <p:font typeface="Agrandir" panose="020B0604020202020204" charset="0"/>
      <p:regular r:id="rId19"/>
    </p:embeddedFont>
    <p:embeddedFont>
      <p:font typeface="Agrandir Bold" panose="020B0604020202020204" charset="0"/>
      <p:regular r:id="rId20"/>
    </p:embeddedFont>
    <p:embeddedFont>
      <p:font typeface="Arimo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77202" y="2804908"/>
            <a:ext cx="11441171" cy="617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00"/>
              </a:lnSpc>
            </a:pPr>
            <a:r>
              <a:rPr lang="en-US" sz="9000" dirty="0">
                <a:solidFill>
                  <a:srgbClr val="151CBF"/>
                </a:solidFill>
                <a:latin typeface="Agrandir Bold"/>
              </a:rPr>
              <a:t>Retrofitting Businesses and Industries for the Bay TMDL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7408"/>
          <a:stretch>
            <a:fillRect/>
          </a:stretch>
        </p:blipFill>
        <p:spPr>
          <a:xfrm>
            <a:off x="14524686" y="218833"/>
            <a:ext cx="3581089" cy="10091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50988" y="8642668"/>
            <a:ext cx="4554787" cy="153003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851037" y="1244685"/>
            <a:ext cx="6254738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spc="71" dirty="0">
                <a:solidFill>
                  <a:srgbClr val="151CBF"/>
                </a:solidFill>
                <a:latin typeface="Agrandir"/>
              </a:rPr>
              <a:t>KC Filippino, Hampton Roads Planning District Commission &amp; Mike Barbachem, Hazen &amp; Sawyer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36496" y="9191625"/>
            <a:ext cx="55389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151CBF"/>
                </a:solidFill>
                <a:latin typeface="Agrandir"/>
              </a:rPr>
              <a:t>Work funded by the National Fish and Wildlife Foundation (NFWF) , Chesapeake Bay Small Watershed Planning Grant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548990-DF8A-43D9-B00C-BE9D194452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07" t="-142" r="14644" b="142"/>
          <a:stretch/>
        </p:blipFill>
        <p:spPr>
          <a:xfrm>
            <a:off x="0" y="0"/>
            <a:ext cx="50292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56937" y="2499280"/>
            <a:ext cx="9525" cy="5288441"/>
          </a:xfrm>
          <a:prstGeom prst="rect">
            <a:avLst/>
          </a:prstGeom>
          <a:solidFill>
            <a:srgbClr val="B7E1F7"/>
          </a:solidFill>
        </p:spPr>
      </p:sp>
      <p:grpSp>
        <p:nvGrpSpPr>
          <p:cNvPr id="3" name="Group 3"/>
          <p:cNvGrpSpPr/>
          <p:nvPr/>
        </p:nvGrpSpPr>
        <p:grpSpPr>
          <a:xfrm>
            <a:off x="8541913" y="872736"/>
            <a:ext cx="9212687" cy="7738927"/>
            <a:chOff x="0" y="-247650"/>
            <a:chExt cx="12283583" cy="10318568"/>
          </a:xfrm>
        </p:grpSpPr>
        <p:sp>
          <p:nvSpPr>
            <p:cNvPr id="4" name="TextBox 4"/>
            <p:cNvSpPr txBox="1"/>
            <p:nvPr/>
          </p:nvSpPr>
          <p:spPr>
            <a:xfrm>
              <a:off x="0" y="3806212"/>
              <a:ext cx="12283583" cy="62647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218"/>
                </a:lnSpc>
              </a:pPr>
              <a:r>
                <a:rPr lang="en-US" sz="4441" dirty="0">
                  <a:solidFill>
                    <a:srgbClr val="B7E1F7"/>
                  </a:solidFill>
                  <a:latin typeface="Agrandir"/>
                </a:rPr>
                <a:t>What are you already doing? Interested in more? Care to report?</a:t>
              </a:r>
            </a:p>
            <a:p>
              <a:pPr>
                <a:lnSpc>
                  <a:spcPts val="6218"/>
                </a:lnSpc>
              </a:pPr>
              <a:r>
                <a:rPr lang="en-US" sz="4441" dirty="0">
                  <a:solidFill>
                    <a:srgbClr val="B7E1F7"/>
                  </a:solidFill>
                  <a:latin typeface="Agrandir"/>
                </a:rPr>
                <a:t>- Conduct email questionnaire</a:t>
              </a:r>
            </a:p>
            <a:p>
              <a:pPr>
                <a:lnSpc>
                  <a:spcPts val="6062"/>
                </a:lnSpc>
              </a:pPr>
              <a:r>
                <a:rPr lang="en-US" sz="4330" dirty="0">
                  <a:solidFill>
                    <a:srgbClr val="B7E1F7"/>
                  </a:solidFill>
                  <a:latin typeface="Agrandir"/>
                </a:rPr>
                <a:t>- Cold-calls</a:t>
              </a:r>
            </a:p>
            <a:p>
              <a:pPr>
                <a:lnSpc>
                  <a:spcPts val="6062"/>
                </a:lnSpc>
              </a:pPr>
              <a:r>
                <a:rPr lang="en-US" sz="4330" dirty="0">
                  <a:solidFill>
                    <a:srgbClr val="B7E1F7"/>
                  </a:solidFill>
                  <a:latin typeface="Agrandir"/>
                </a:rPr>
                <a:t>- Site visit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47650"/>
              <a:ext cx="10303919" cy="3609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660"/>
                </a:lnSpc>
              </a:pPr>
              <a:r>
                <a:rPr lang="en-US" sz="8883" dirty="0">
                  <a:solidFill>
                    <a:srgbClr val="B7E1F7"/>
                  </a:solidFill>
                  <a:latin typeface="Agrandir Bold"/>
                </a:rPr>
                <a:t>Survey partners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8840" y="2499280"/>
            <a:ext cx="4701905" cy="528844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89674" y="3695388"/>
            <a:ext cx="9364972" cy="9525"/>
          </a:xfrm>
          <a:prstGeom prst="rect">
            <a:avLst/>
          </a:prstGeom>
          <a:solidFill>
            <a:srgbClr val="151CBF"/>
          </a:solidFill>
        </p:spPr>
      </p:sp>
      <p:sp>
        <p:nvSpPr>
          <p:cNvPr id="3" name="AutoShape 3"/>
          <p:cNvSpPr/>
          <p:nvPr/>
        </p:nvSpPr>
        <p:spPr>
          <a:xfrm>
            <a:off x="7489674" y="6489245"/>
            <a:ext cx="9364972" cy="9525"/>
          </a:xfrm>
          <a:prstGeom prst="rect">
            <a:avLst/>
          </a:prstGeom>
          <a:solidFill>
            <a:srgbClr val="151CBF"/>
          </a:solidFill>
        </p:spPr>
      </p:sp>
      <p:sp>
        <p:nvSpPr>
          <p:cNvPr id="4" name="AutoShape 4"/>
          <p:cNvSpPr/>
          <p:nvPr/>
        </p:nvSpPr>
        <p:spPr>
          <a:xfrm>
            <a:off x="7489674" y="9283101"/>
            <a:ext cx="9364972" cy="9525"/>
          </a:xfrm>
          <a:prstGeom prst="rect">
            <a:avLst/>
          </a:prstGeom>
          <a:solidFill>
            <a:srgbClr val="151CB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83841" y="1613612"/>
            <a:ext cx="1481847" cy="13892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97606" y="4227447"/>
            <a:ext cx="1268082" cy="17392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97606" y="7052313"/>
            <a:ext cx="1677245" cy="16772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66624" y="1203394"/>
            <a:ext cx="4650811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151CBF"/>
                </a:solidFill>
                <a:latin typeface="Agrandir Bold"/>
              </a:rPr>
              <a:t>Findings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13941" y="1413587"/>
            <a:ext cx="6940706" cy="1579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4199" spc="83" dirty="0">
                <a:solidFill>
                  <a:srgbClr val="151CBF"/>
                </a:solidFill>
                <a:latin typeface="Agrandir Bold"/>
              </a:rPr>
              <a:t>Large pool of potential partners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13941" y="4578919"/>
            <a:ext cx="6940706" cy="71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4199" spc="83" dirty="0">
                <a:solidFill>
                  <a:srgbClr val="151CBF"/>
                </a:solidFill>
                <a:latin typeface="Agrandir Bold"/>
              </a:rPr>
              <a:t>BMPs and incentives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13941" y="7381030"/>
            <a:ext cx="6940706" cy="819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</a:pPr>
            <a:r>
              <a:rPr lang="en-US" sz="4099" spc="81">
                <a:solidFill>
                  <a:srgbClr val="151CBF"/>
                </a:solidFill>
                <a:latin typeface="Agrandir Bold"/>
              </a:rPr>
              <a:t>More work to be done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8887" y="4154545"/>
            <a:ext cx="6781321" cy="1230447"/>
            <a:chOff x="0" y="0"/>
            <a:chExt cx="9041761" cy="1640595"/>
          </a:xfrm>
        </p:grpSpPr>
        <p:sp>
          <p:nvSpPr>
            <p:cNvPr id="3" name="TextBox 3"/>
            <p:cNvSpPr txBox="1"/>
            <p:nvPr/>
          </p:nvSpPr>
          <p:spPr>
            <a:xfrm>
              <a:off x="5880268" y="-390525"/>
              <a:ext cx="3161494" cy="2031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349"/>
                </a:lnSpc>
              </a:pPr>
              <a:r>
                <a:rPr lang="en-US" sz="8106">
                  <a:solidFill>
                    <a:srgbClr val="B7E1F7"/>
                  </a:solidFill>
                  <a:latin typeface="Agrandir Bold"/>
                </a:rPr>
                <a:t>20%</a:t>
              </a:r>
            </a:p>
          </p:txBody>
        </p: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540285"/>
              <a:ext cx="5600255" cy="560025"/>
              <a:chOff x="0" y="0"/>
              <a:chExt cx="1270000" cy="127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3136" y="-102"/>
                <a:ext cx="1276272" cy="127204"/>
              </a:xfrm>
              <a:custGeom>
                <a:avLst/>
                <a:gdLst/>
                <a:ahLst/>
                <a:cxnLst/>
                <a:rect l="l" t="t" r="r" b="b"/>
                <a:pathLst>
                  <a:path w="1276272" h="127204">
                    <a:moveTo>
                      <a:pt x="66636" y="102"/>
                    </a:moveTo>
                    <a:lnTo>
                      <a:pt x="1209636" y="102"/>
                    </a:lnTo>
                    <a:cubicBezTo>
                      <a:pt x="1232390" y="0"/>
                      <a:pt x="1253459" y="12081"/>
                      <a:pt x="1264866" y="31770"/>
                    </a:cubicBezTo>
                    <a:cubicBezTo>
                      <a:pt x="1276272" y="51459"/>
                      <a:pt x="1276272" y="75745"/>
                      <a:pt x="1264866" y="95434"/>
                    </a:cubicBezTo>
                    <a:cubicBezTo>
                      <a:pt x="1253459" y="115123"/>
                      <a:pt x="1232390" y="127204"/>
                      <a:pt x="1209636" y="127102"/>
                    </a:cubicBezTo>
                    <a:lnTo>
                      <a:pt x="66636" y="127102"/>
                    </a:lnTo>
                    <a:cubicBezTo>
                      <a:pt x="43882" y="127204"/>
                      <a:pt x="22813" y="115123"/>
                      <a:pt x="11406" y="95434"/>
                    </a:cubicBezTo>
                    <a:cubicBezTo>
                      <a:pt x="0" y="75745"/>
                      <a:pt x="0" y="51459"/>
                      <a:pt x="11406" y="31770"/>
                    </a:cubicBezTo>
                    <a:cubicBezTo>
                      <a:pt x="22813" y="12081"/>
                      <a:pt x="43882" y="0"/>
                      <a:pt x="66636" y="102"/>
                    </a:cubicBezTo>
                    <a:close/>
                  </a:path>
                </a:pathLst>
              </a:custGeom>
              <a:solidFill>
                <a:srgbClr val="0A97D9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3136" y="-102"/>
                <a:ext cx="260272" cy="127204"/>
              </a:xfrm>
              <a:custGeom>
                <a:avLst/>
                <a:gdLst/>
                <a:ahLst/>
                <a:cxnLst/>
                <a:rect l="l" t="t" r="r" b="b"/>
                <a:pathLst>
                  <a:path w="260272" h="127204">
                    <a:moveTo>
                      <a:pt x="66636" y="102"/>
                    </a:moveTo>
                    <a:lnTo>
                      <a:pt x="193636" y="102"/>
                    </a:lnTo>
                    <a:cubicBezTo>
                      <a:pt x="216390" y="0"/>
                      <a:pt x="237459" y="12081"/>
                      <a:pt x="248866" y="31770"/>
                    </a:cubicBezTo>
                    <a:cubicBezTo>
                      <a:pt x="260272" y="51459"/>
                      <a:pt x="260272" y="75745"/>
                      <a:pt x="248866" y="95434"/>
                    </a:cubicBezTo>
                    <a:cubicBezTo>
                      <a:pt x="237459" y="115123"/>
                      <a:pt x="216390" y="127204"/>
                      <a:pt x="193636" y="127102"/>
                    </a:cubicBezTo>
                    <a:lnTo>
                      <a:pt x="66636" y="127102"/>
                    </a:lnTo>
                    <a:cubicBezTo>
                      <a:pt x="43882" y="127204"/>
                      <a:pt x="22813" y="115123"/>
                      <a:pt x="11406" y="95434"/>
                    </a:cubicBezTo>
                    <a:cubicBezTo>
                      <a:pt x="0" y="75745"/>
                      <a:pt x="0" y="51459"/>
                      <a:pt x="11406" y="31770"/>
                    </a:cubicBezTo>
                    <a:cubicBezTo>
                      <a:pt x="22813" y="12081"/>
                      <a:pt x="43882" y="0"/>
                      <a:pt x="66636" y="102"/>
                    </a:cubicBezTo>
                    <a:close/>
                  </a:path>
                </a:pathLst>
              </a:custGeom>
              <a:solidFill>
                <a:srgbClr val="B7E1F7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1422436" y="4260830"/>
            <a:ext cx="4587128" cy="1162821"/>
            <a:chOff x="0" y="0"/>
            <a:chExt cx="6116171" cy="1550428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0"/>
              <a:ext cx="6116171" cy="1550428"/>
              <a:chOff x="0" y="0"/>
              <a:chExt cx="6604000" cy="167409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36310" y="56683"/>
                <a:ext cx="1197321" cy="1617408"/>
              </a:xfrm>
              <a:custGeom>
                <a:avLst/>
                <a:gdLst/>
                <a:ahLst/>
                <a:cxnLst/>
                <a:rect l="l" t="t" r="r" b="b"/>
                <a:pathLst>
                  <a:path w="1197321" h="1617408">
                    <a:moveTo>
                      <a:pt x="598690" y="1617408"/>
                    </a:moveTo>
                    <a:cubicBezTo>
                      <a:pt x="929294" y="1617408"/>
                      <a:pt x="1197322" y="1336622"/>
                      <a:pt x="1197322" y="990143"/>
                    </a:cubicBezTo>
                    <a:cubicBezTo>
                      <a:pt x="1197322" y="699948"/>
                      <a:pt x="777240" y="180692"/>
                      <a:pt x="640831" y="19748"/>
                    </a:cubicBezTo>
                    <a:cubicBezTo>
                      <a:pt x="630400" y="7235"/>
                      <a:pt x="614951" y="0"/>
                      <a:pt x="598661" y="0"/>
                    </a:cubicBezTo>
                    <a:cubicBezTo>
                      <a:pt x="582371" y="0"/>
                      <a:pt x="566922" y="7235"/>
                      <a:pt x="556491" y="19748"/>
                    </a:cubicBezTo>
                    <a:cubicBezTo>
                      <a:pt x="420140" y="180749"/>
                      <a:pt x="0" y="700006"/>
                      <a:pt x="0" y="990201"/>
                    </a:cubicBezTo>
                    <a:cubicBezTo>
                      <a:pt x="58" y="1336622"/>
                      <a:pt x="268028" y="1617408"/>
                      <a:pt x="598690" y="1617408"/>
                    </a:cubicBezTo>
                    <a:close/>
                    <a:moveTo>
                      <a:pt x="1090180" y="990143"/>
                    </a:moveTo>
                    <a:cubicBezTo>
                      <a:pt x="1090180" y="1290210"/>
                      <a:pt x="860252" y="1515577"/>
                      <a:pt x="598690" y="1515577"/>
                    </a:cubicBezTo>
                    <a:cubicBezTo>
                      <a:pt x="588347" y="1515623"/>
                      <a:pt x="578770" y="1510132"/>
                      <a:pt x="573586" y="1501183"/>
                    </a:cubicBezTo>
                    <a:cubicBezTo>
                      <a:pt x="568401" y="1492233"/>
                      <a:pt x="568401" y="1481194"/>
                      <a:pt x="573586" y="1472244"/>
                    </a:cubicBezTo>
                    <a:cubicBezTo>
                      <a:pt x="578770" y="1463295"/>
                      <a:pt x="588347" y="1457804"/>
                      <a:pt x="598690" y="1457850"/>
                    </a:cubicBezTo>
                    <a:cubicBezTo>
                      <a:pt x="826251" y="1457850"/>
                      <a:pt x="1032453" y="1260480"/>
                      <a:pt x="1032453" y="990143"/>
                    </a:cubicBezTo>
                    <a:cubicBezTo>
                      <a:pt x="1032407" y="979801"/>
                      <a:pt x="1037898" y="970224"/>
                      <a:pt x="1046847" y="965039"/>
                    </a:cubicBezTo>
                    <a:cubicBezTo>
                      <a:pt x="1055797" y="959854"/>
                      <a:pt x="1066836" y="959854"/>
                      <a:pt x="1075786" y="965039"/>
                    </a:cubicBezTo>
                    <a:cubicBezTo>
                      <a:pt x="1084735" y="970224"/>
                      <a:pt x="1090226" y="979801"/>
                      <a:pt x="1090180" y="990143"/>
                    </a:cubicBezTo>
                    <a:close/>
                  </a:path>
                </a:pathLst>
              </a:custGeom>
              <a:solidFill>
                <a:srgbClr val="B7E1F7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369810" y="56683"/>
                <a:ext cx="5197821" cy="1617408"/>
              </a:xfrm>
              <a:custGeom>
                <a:avLst/>
                <a:gdLst/>
                <a:ahLst/>
                <a:cxnLst/>
                <a:rect l="l" t="t" r="r" b="b"/>
                <a:pathLst>
                  <a:path w="5197821" h="1617408">
                    <a:moveTo>
                      <a:pt x="598690" y="1617408"/>
                    </a:moveTo>
                    <a:cubicBezTo>
                      <a:pt x="929294" y="1617408"/>
                      <a:pt x="1197322" y="1336622"/>
                      <a:pt x="1197322" y="990143"/>
                    </a:cubicBezTo>
                    <a:cubicBezTo>
                      <a:pt x="1197322" y="699948"/>
                      <a:pt x="777241" y="180692"/>
                      <a:pt x="640831" y="19748"/>
                    </a:cubicBezTo>
                    <a:cubicBezTo>
                      <a:pt x="630400" y="7235"/>
                      <a:pt x="614951" y="0"/>
                      <a:pt x="598661" y="0"/>
                    </a:cubicBezTo>
                    <a:cubicBezTo>
                      <a:pt x="582371" y="0"/>
                      <a:pt x="566922" y="7235"/>
                      <a:pt x="556491" y="19748"/>
                    </a:cubicBezTo>
                    <a:cubicBezTo>
                      <a:pt x="420139" y="180749"/>
                      <a:pt x="0" y="700006"/>
                      <a:pt x="0" y="990201"/>
                    </a:cubicBezTo>
                    <a:cubicBezTo>
                      <a:pt x="58" y="1336622"/>
                      <a:pt x="268028" y="1617408"/>
                      <a:pt x="598690" y="1617408"/>
                    </a:cubicBezTo>
                    <a:close/>
                    <a:moveTo>
                      <a:pt x="1090180" y="990143"/>
                    </a:moveTo>
                    <a:cubicBezTo>
                      <a:pt x="1090180" y="1290210"/>
                      <a:pt x="860252" y="1515577"/>
                      <a:pt x="598690" y="1515577"/>
                    </a:cubicBezTo>
                    <a:cubicBezTo>
                      <a:pt x="588347" y="1515623"/>
                      <a:pt x="578770" y="1510132"/>
                      <a:pt x="573586" y="1501183"/>
                    </a:cubicBezTo>
                    <a:cubicBezTo>
                      <a:pt x="568401" y="1492233"/>
                      <a:pt x="568401" y="1481194"/>
                      <a:pt x="573586" y="1472244"/>
                    </a:cubicBezTo>
                    <a:cubicBezTo>
                      <a:pt x="578770" y="1463295"/>
                      <a:pt x="588347" y="1457804"/>
                      <a:pt x="598690" y="1457850"/>
                    </a:cubicBezTo>
                    <a:cubicBezTo>
                      <a:pt x="826251" y="1457850"/>
                      <a:pt x="1032453" y="1260480"/>
                      <a:pt x="1032453" y="990143"/>
                    </a:cubicBezTo>
                    <a:cubicBezTo>
                      <a:pt x="1032406" y="979801"/>
                      <a:pt x="1037898" y="970224"/>
                      <a:pt x="1046847" y="965039"/>
                    </a:cubicBezTo>
                    <a:cubicBezTo>
                      <a:pt x="1055797" y="959854"/>
                      <a:pt x="1066836" y="959854"/>
                      <a:pt x="1075785" y="965039"/>
                    </a:cubicBezTo>
                    <a:cubicBezTo>
                      <a:pt x="1084735" y="970224"/>
                      <a:pt x="1090226" y="979801"/>
                      <a:pt x="1090180" y="990143"/>
                    </a:cubicBezTo>
                    <a:close/>
                    <a:moveTo>
                      <a:pt x="1932190" y="1617408"/>
                    </a:moveTo>
                    <a:cubicBezTo>
                      <a:pt x="2262794" y="1617408"/>
                      <a:pt x="2530822" y="1336622"/>
                      <a:pt x="2530822" y="990143"/>
                    </a:cubicBezTo>
                    <a:cubicBezTo>
                      <a:pt x="2530822" y="699948"/>
                      <a:pt x="2110740" y="180692"/>
                      <a:pt x="1974331" y="19748"/>
                    </a:cubicBezTo>
                    <a:cubicBezTo>
                      <a:pt x="1963900" y="7235"/>
                      <a:pt x="1948451" y="0"/>
                      <a:pt x="1932161" y="0"/>
                    </a:cubicBezTo>
                    <a:cubicBezTo>
                      <a:pt x="1915871" y="0"/>
                      <a:pt x="1900422" y="7235"/>
                      <a:pt x="1889991" y="19748"/>
                    </a:cubicBezTo>
                    <a:cubicBezTo>
                      <a:pt x="1753639" y="180749"/>
                      <a:pt x="1333500" y="700006"/>
                      <a:pt x="1333500" y="990201"/>
                    </a:cubicBezTo>
                    <a:cubicBezTo>
                      <a:pt x="1333558" y="1336622"/>
                      <a:pt x="1601528" y="1617408"/>
                      <a:pt x="1932190" y="1617408"/>
                    </a:cubicBezTo>
                    <a:close/>
                    <a:moveTo>
                      <a:pt x="2423680" y="990143"/>
                    </a:moveTo>
                    <a:cubicBezTo>
                      <a:pt x="2423680" y="1290210"/>
                      <a:pt x="2193752" y="1515577"/>
                      <a:pt x="1932190" y="1515577"/>
                    </a:cubicBezTo>
                    <a:cubicBezTo>
                      <a:pt x="1921847" y="1515623"/>
                      <a:pt x="1912270" y="1510132"/>
                      <a:pt x="1907086" y="1501183"/>
                    </a:cubicBezTo>
                    <a:cubicBezTo>
                      <a:pt x="1901901" y="1492233"/>
                      <a:pt x="1901901" y="1481194"/>
                      <a:pt x="1907086" y="1472244"/>
                    </a:cubicBezTo>
                    <a:cubicBezTo>
                      <a:pt x="1912270" y="1463295"/>
                      <a:pt x="1921847" y="1457804"/>
                      <a:pt x="1932190" y="1457850"/>
                    </a:cubicBezTo>
                    <a:cubicBezTo>
                      <a:pt x="2159751" y="1457850"/>
                      <a:pt x="2365953" y="1260480"/>
                      <a:pt x="2365953" y="990143"/>
                    </a:cubicBezTo>
                    <a:cubicBezTo>
                      <a:pt x="2365907" y="979801"/>
                      <a:pt x="2371398" y="970224"/>
                      <a:pt x="2380347" y="965039"/>
                    </a:cubicBezTo>
                    <a:cubicBezTo>
                      <a:pt x="2389297" y="959854"/>
                      <a:pt x="2400336" y="959854"/>
                      <a:pt x="2409286" y="965039"/>
                    </a:cubicBezTo>
                    <a:cubicBezTo>
                      <a:pt x="2418235" y="970224"/>
                      <a:pt x="2423726" y="979801"/>
                      <a:pt x="2423680" y="990143"/>
                    </a:cubicBezTo>
                    <a:close/>
                    <a:moveTo>
                      <a:pt x="3265690" y="1617408"/>
                    </a:moveTo>
                    <a:cubicBezTo>
                      <a:pt x="3596294" y="1617408"/>
                      <a:pt x="3864322" y="1336622"/>
                      <a:pt x="3864322" y="990143"/>
                    </a:cubicBezTo>
                    <a:cubicBezTo>
                      <a:pt x="3864322" y="699948"/>
                      <a:pt x="3444240" y="180692"/>
                      <a:pt x="3307831" y="19748"/>
                    </a:cubicBezTo>
                    <a:cubicBezTo>
                      <a:pt x="3297400" y="7235"/>
                      <a:pt x="3281951" y="0"/>
                      <a:pt x="3265661" y="0"/>
                    </a:cubicBezTo>
                    <a:cubicBezTo>
                      <a:pt x="3249371" y="0"/>
                      <a:pt x="3233922" y="7235"/>
                      <a:pt x="3223491" y="19748"/>
                    </a:cubicBezTo>
                    <a:cubicBezTo>
                      <a:pt x="3087140" y="180749"/>
                      <a:pt x="2667001" y="700006"/>
                      <a:pt x="2667001" y="990201"/>
                    </a:cubicBezTo>
                    <a:cubicBezTo>
                      <a:pt x="2667058" y="1336622"/>
                      <a:pt x="2935028" y="1617408"/>
                      <a:pt x="3265690" y="1617408"/>
                    </a:cubicBezTo>
                    <a:close/>
                    <a:moveTo>
                      <a:pt x="3757180" y="990143"/>
                    </a:moveTo>
                    <a:cubicBezTo>
                      <a:pt x="3757180" y="1290210"/>
                      <a:pt x="3527252" y="1515577"/>
                      <a:pt x="3265690" y="1515577"/>
                    </a:cubicBezTo>
                    <a:cubicBezTo>
                      <a:pt x="3255347" y="1515623"/>
                      <a:pt x="3245770" y="1510132"/>
                      <a:pt x="3240586" y="1501183"/>
                    </a:cubicBezTo>
                    <a:cubicBezTo>
                      <a:pt x="3235401" y="1492233"/>
                      <a:pt x="3235401" y="1481194"/>
                      <a:pt x="3240586" y="1472244"/>
                    </a:cubicBezTo>
                    <a:cubicBezTo>
                      <a:pt x="3245770" y="1463295"/>
                      <a:pt x="3255347" y="1457804"/>
                      <a:pt x="3265690" y="1457850"/>
                    </a:cubicBezTo>
                    <a:cubicBezTo>
                      <a:pt x="3493251" y="1457850"/>
                      <a:pt x="3699453" y="1260480"/>
                      <a:pt x="3699453" y="990143"/>
                    </a:cubicBezTo>
                    <a:cubicBezTo>
                      <a:pt x="3699407" y="979801"/>
                      <a:pt x="3704898" y="970224"/>
                      <a:pt x="3713847" y="965039"/>
                    </a:cubicBezTo>
                    <a:cubicBezTo>
                      <a:pt x="3722797" y="959854"/>
                      <a:pt x="3733836" y="959854"/>
                      <a:pt x="3742786" y="965039"/>
                    </a:cubicBezTo>
                    <a:cubicBezTo>
                      <a:pt x="3751735" y="970224"/>
                      <a:pt x="3757226" y="979801"/>
                      <a:pt x="3757180" y="990143"/>
                    </a:cubicBezTo>
                    <a:close/>
                    <a:moveTo>
                      <a:pt x="4599190" y="1617408"/>
                    </a:moveTo>
                    <a:cubicBezTo>
                      <a:pt x="4929794" y="1617408"/>
                      <a:pt x="5197822" y="1336622"/>
                      <a:pt x="5197822" y="990143"/>
                    </a:cubicBezTo>
                    <a:cubicBezTo>
                      <a:pt x="5197822" y="699948"/>
                      <a:pt x="4777740" y="180692"/>
                      <a:pt x="4641331" y="19748"/>
                    </a:cubicBezTo>
                    <a:cubicBezTo>
                      <a:pt x="4630900" y="7235"/>
                      <a:pt x="4615451" y="0"/>
                      <a:pt x="4599161" y="0"/>
                    </a:cubicBezTo>
                    <a:cubicBezTo>
                      <a:pt x="4582871" y="0"/>
                      <a:pt x="4567422" y="7235"/>
                      <a:pt x="4556991" y="19748"/>
                    </a:cubicBezTo>
                    <a:cubicBezTo>
                      <a:pt x="4420640" y="180749"/>
                      <a:pt x="4000501" y="700006"/>
                      <a:pt x="4000501" y="990201"/>
                    </a:cubicBezTo>
                    <a:cubicBezTo>
                      <a:pt x="4000558" y="1336622"/>
                      <a:pt x="4268528" y="1617408"/>
                      <a:pt x="4599190" y="1617408"/>
                    </a:cubicBezTo>
                    <a:close/>
                    <a:moveTo>
                      <a:pt x="5090680" y="990143"/>
                    </a:moveTo>
                    <a:cubicBezTo>
                      <a:pt x="5090680" y="1290210"/>
                      <a:pt x="4860752" y="1515577"/>
                      <a:pt x="4599190" y="1515577"/>
                    </a:cubicBezTo>
                    <a:cubicBezTo>
                      <a:pt x="4588847" y="1515623"/>
                      <a:pt x="4579270" y="1510132"/>
                      <a:pt x="4574086" y="1501183"/>
                    </a:cubicBezTo>
                    <a:cubicBezTo>
                      <a:pt x="4568901" y="1492233"/>
                      <a:pt x="4568901" y="1481194"/>
                      <a:pt x="4574086" y="1472244"/>
                    </a:cubicBezTo>
                    <a:cubicBezTo>
                      <a:pt x="4579270" y="1463295"/>
                      <a:pt x="4588847" y="1457804"/>
                      <a:pt x="4599190" y="1457850"/>
                    </a:cubicBezTo>
                    <a:cubicBezTo>
                      <a:pt x="4826751" y="1457850"/>
                      <a:pt x="5032953" y="1260480"/>
                      <a:pt x="5032953" y="990143"/>
                    </a:cubicBezTo>
                    <a:cubicBezTo>
                      <a:pt x="5032907" y="979801"/>
                      <a:pt x="5038398" y="970224"/>
                      <a:pt x="5047347" y="965039"/>
                    </a:cubicBezTo>
                    <a:cubicBezTo>
                      <a:pt x="5056297" y="959854"/>
                      <a:pt x="5067336" y="959854"/>
                      <a:pt x="5076286" y="965039"/>
                    </a:cubicBezTo>
                    <a:cubicBezTo>
                      <a:pt x="5085235" y="970224"/>
                      <a:pt x="5090726" y="979801"/>
                      <a:pt x="5090680" y="990143"/>
                    </a:cubicBezTo>
                    <a:close/>
                  </a:path>
                </a:pathLst>
              </a:custGeom>
              <a:solidFill>
                <a:srgbClr val="0A97D9"/>
              </a:solidFill>
            </p:spPr>
          </p:sp>
        </p:grpSp>
      </p:grpSp>
      <p:sp>
        <p:nvSpPr>
          <p:cNvPr id="11" name="AutoShape 11"/>
          <p:cNvSpPr/>
          <p:nvPr/>
        </p:nvSpPr>
        <p:spPr>
          <a:xfrm>
            <a:off x="9144000" y="2093178"/>
            <a:ext cx="9525" cy="6660945"/>
          </a:xfrm>
          <a:prstGeom prst="rect">
            <a:avLst/>
          </a:prstGeom>
          <a:solidFill>
            <a:srgbClr val="B7E1F7"/>
          </a:solidFill>
        </p:spPr>
      </p:sp>
      <p:sp>
        <p:nvSpPr>
          <p:cNvPr id="12" name="TextBox 12"/>
          <p:cNvSpPr txBox="1"/>
          <p:nvPr/>
        </p:nvSpPr>
        <p:spPr>
          <a:xfrm>
            <a:off x="1028700" y="7173902"/>
            <a:ext cx="7021508" cy="223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5"/>
              </a:lnSpc>
              <a:spcBef>
                <a:spcPct val="0"/>
              </a:spcBef>
            </a:pPr>
            <a:r>
              <a:rPr lang="en-US" sz="4046" dirty="0">
                <a:solidFill>
                  <a:srgbClr val="B7E1F7"/>
                </a:solidFill>
                <a:latin typeface="Agrandir"/>
              </a:rPr>
              <a:t>Reached 5 out of 27 industrial partners that ranked high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69763" y="7173902"/>
            <a:ext cx="5092473" cy="149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B7E1F7"/>
                </a:solidFill>
                <a:latin typeface="Agrandir"/>
              </a:rPr>
              <a:t>Potential to impact thousands of acres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617" y="377825"/>
            <a:ext cx="11457231" cy="218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B7E1F7"/>
                </a:solidFill>
                <a:latin typeface="Agrandir Bold"/>
              </a:rPr>
              <a:t>Large pool of potential partners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32353" y="1670981"/>
            <a:ext cx="3946154" cy="295961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4800" y="172265"/>
            <a:ext cx="9818164" cy="10995482"/>
            <a:chOff x="0" y="-247650"/>
            <a:chExt cx="13090886" cy="14660642"/>
          </a:xfrm>
        </p:grpSpPr>
        <p:sp>
          <p:nvSpPr>
            <p:cNvPr id="5" name="TextBox 5"/>
            <p:cNvSpPr txBox="1"/>
            <p:nvPr/>
          </p:nvSpPr>
          <p:spPr>
            <a:xfrm>
              <a:off x="0" y="5105400"/>
              <a:ext cx="13090886" cy="9307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619"/>
                </a:lnSpc>
                <a:buFont typeface="Wingdings" panose="05000000000000000000" pitchFamily="2" charset="2"/>
                <a:buChar char="Ø"/>
              </a:pPr>
              <a:r>
                <a:rPr lang="en-US" sz="3299" dirty="0">
                  <a:solidFill>
                    <a:srgbClr val="151CBF"/>
                  </a:solidFill>
                  <a:latin typeface="Agrandir"/>
                </a:rPr>
                <a:t>No problem with reporting existing BMPS - which aren't for Bay TMDL compliance - and implementing new ones for multiple benefits</a:t>
              </a:r>
            </a:p>
            <a:p>
              <a:pPr marL="457200" indent="-457200">
                <a:lnSpc>
                  <a:spcPts val="4619"/>
                </a:lnSpc>
                <a:buFont typeface="Wingdings" panose="05000000000000000000" pitchFamily="2" charset="2"/>
                <a:buChar char="Ø"/>
              </a:pPr>
              <a:r>
                <a:rPr lang="en-US" sz="3299" dirty="0">
                  <a:solidFill>
                    <a:srgbClr val="151CBF"/>
                  </a:solidFill>
                  <a:latin typeface="Agrandir"/>
                </a:rPr>
                <a:t>Land Cover Practices preferred</a:t>
              </a:r>
            </a:p>
            <a:p>
              <a:pPr marL="914400" lvl="1" indent="-457200">
                <a:lnSpc>
                  <a:spcPts val="4619"/>
                </a:lnSpc>
                <a:buFont typeface="Wingdings" panose="05000000000000000000" pitchFamily="2" charset="2"/>
                <a:buChar char="Ø"/>
              </a:pPr>
              <a:r>
                <a:rPr lang="en-US" sz="3199" dirty="0">
                  <a:solidFill>
                    <a:srgbClr val="151CBF"/>
                  </a:solidFill>
                  <a:latin typeface="Agrandir"/>
                </a:rPr>
                <a:t>Living shorelines</a:t>
              </a:r>
            </a:p>
            <a:p>
              <a:pPr marL="914400" lvl="1" indent="-457200">
                <a:lnSpc>
                  <a:spcPts val="4619"/>
                </a:lnSpc>
                <a:buFont typeface="Wingdings" panose="05000000000000000000" pitchFamily="2" charset="2"/>
                <a:buChar char="Ø"/>
              </a:pPr>
              <a:r>
                <a:rPr lang="en-US" sz="3199" dirty="0">
                  <a:solidFill>
                    <a:srgbClr val="151CBF"/>
                  </a:solidFill>
                  <a:latin typeface="Agrandir"/>
                </a:rPr>
                <a:t>Pond retrofits </a:t>
              </a:r>
            </a:p>
            <a:p>
              <a:pPr marL="914400" lvl="1" indent="-457200">
                <a:lnSpc>
                  <a:spcPts val="4619"/>
                </a:lnSpc>
                <a:buFont typeface="Wingdings" panose="05000000000000000000" pitchFamily="2" charset="2"/>
                <a:buChar char="Ø"/>
              </a:pPr>
              <a:r>
                <a:rPr lang="en-US" sz="3199" dirty="0">
                  <a:solidFill>
                    <a:srgbClr val="151CBF"/>
                  </a:solidFill>
                  <a:latin typeface="Agrandir"/>
                </a:rPr>
                <a:t>Conservation landscaping</a:t>
              </a:r>
            </a:p>
            <a:p>
              <a:pPr marL="914400" lvl="1" indent="-457200">
                <a:lnSpc>
                  <a:spcPts val="4619"/>
                </a:lnSpc>
                <a:buFont typeface="Wingdings" panose="05000000000000000000" pitchFamily="2" charset="2"/>
                <a:buChar char="Ø"/>
              </a:pPr>
              <a:r>
                <a:rPr lang="en-US" sz="3199" dirty="0">
                  <a:solidFill>
                    <a:srgbClr val="151CBF"/>
                  </a:solidFill>
                  <a:latin typeface="Agrandir"/>
                </a:rPr>
                <a:t>Impervious pavement removal</a:t>
              </a:r>
            </a:p>
            <a:p>
              <a:pPr marL="457200" indent="-457200">
                <a:lnSpc>
                  <a:spcPts val="4479"/>
                </a:lnSpc>
                <a:buFont typeface="Wingdings" panose="05000000000000000000" pitchFamily="2" charset="2"/>
                <a:buChar char="Ø"/>
              </a:pPr>
              <a:r>
                <a:rPr lang="en-US" sz="3199" dirty="0">
                  <a:solidFill>
                    <a:srgbClr val="151CBF"/>
                  </a:solidFill>
                  <a:latin typeface="Agrandir"/>
                </a:rPr>
                <a:t>Maintenance is key</a:t>
              </a:r>
            </a:p>
            <a:p>
              <a:pPr marL="914400" lvl="1" indent="-457200">
                <a:lnSpc>
                  <a:spcPts val="4479"/>
                </a:lnSpc>
                <a:buFont typeface="Wingdings" panose="05000000000000000000" pitchFamily="2" charset="2"/>
                <a:buChar char="Ø"/>
              </a:pPr>
              <a:r>
                <a:rPr lang="en-US" sz="3199" dirty="0">
                  <a:solidFill>
                    <a:srgbClr val="151CBF"/>
                  </a:solidFill>
                  <a:latin typeface="Agrandir"/>
                </a:rPr>
                <a:t>Verify through windshield surveys</a:t>
              </a:r>
            </a:p>
            <a:p>
              <a:pPr lvl="1">
                <a:lnSpc>
                  <a:spcPts val="4479"/>
                </a:lnSpc>
              </a:pPr>
              <a:endParaRPr lang="en-US" sz="3199" dirty="0">
                <a:solidFill>
                  <a:srgbClr val="151CBF"/>
                </a:solidFill>
                <a:latin typeface="Agrandir"/>
              </a:endParaRPr>
            </a:p>
            <a:p>
              <a:pPr marL="914400" lvl="1" indent="-457200">
                <a:lnSpc>
                  <a:spcPts val="4479"/>
                </a:lnSpc>
                <a:buFont typeface="Wingdings" panose="05000000000000000000" pitchFamily="2" charset="2"/>
                <a:buChar char="Ø"/>
              </a:pPr>
              <a:endParaRPr lang="en-US" sz="3199" dirty="0">
                <a:solidFill>
                  <a:srgbClr val="151CBF"/>
                </a:solidFill>
                <a:latin typeface="Agrandi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47650"/>
              <a:ext cx="13090886" cy="5353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079"/>
                </a:lnSpc>
              </a:pPr>
              <a:r>
                <a:rPr lang="en-US" sz="8399">
                  <a:solidFill>
                    <a:srgbClr val="151CBF"/>
                  </a:solidFill>
                  <a:latin typeface="Agrandir Bold"/>
                </a:rPr>
                <a:t>BMPs can be  implemented &amp; reported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86277" y="363477"/>
            <a:ext cx="3356137" cy="44748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5518"/>
          <a:stretch>
            <a:fillRect/>
          </a:stretch>
        </p:blipFill>
        <p:spPr>
          <a:xfrm>
            <a:off x="14478000" y="5343874"/>
            <a:ext cx="3649513" cy="32399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58200" y="6960700"/>
            <a:ext cx="5871728" cy="223125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7489674" y="3695388"/>
            <a:ext cx="9364972" cy="9525"/>
          </a:xfrm>
          <a:prstGeom prst="rect">
            <a:avLst/>
          </a:prstGeom>
          <a:solidFill>
            <a:srgbClr val="B7E1F7"/>
          </a:solidFill>
        </p:spPr>
      </p:sp>
      <p:sp>
        <p:nvSpPr>
          <p:cNvPr id="7" name="AutoShape 7"/>
          <p:cNvSpPr/>
          <p:nvPr/>
        </p:nvSpPr>
        <p:spPr>
          <a:xfrm>
            <a:off x="7489674" y="6489245"/>
            <a:ext cx="9364972" cy="9525"/>
          </a:xfrm>
          <a:prstGeom prst="rect">
            <a:avLst/>
          </a:prstGeom>
          <a:solidFill>
            <a:srgbClr val="B7E1F7"/>
          </a:solidFill>
        </p:spPr>
      </p:sp>
      <p:sp>
        <p:nvSpPr>
          <p:cNvPr id="8" name="AutoShape 8"/>
          <p:cNvSpPr/>
          <p:nvPr/>
        </p:nvSpPr>
        <p:spPr>
          <a:xfrm>
            <a:off x="7489674" y="9283101"/>
            <a:ext cx="9364972" cy="9525"/>
          </a:xfrm>
          <a:prstGeom prst="rect">
            <a:avLst/>
          </a:prstGeom>
          <a:solidFill>
            <a:srgbClr val="151CB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45564" y="6869945"/>
            <a:ext cx="1112487" cy="18541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76789" y="4155639"/>
            <a:ext cx="2050036" cy="19757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83477" y="1382513"/>
            <a:ext cx="1943349" cy="194334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66624" y="1203394"/>
            <a:ext cx="5588116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B7E1F7"/>
                </a:solidFill>
                <a:latin typeface="Agrandir Bold"/>
              </a:rPr>
              <a:t>Incentives Identified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14551" y="1833488"/>
            <a:ext cx="5940095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B7E1F7"/>
                </a:solidFill>
                <a:latin typeface="Agrandir Bold"/>
              </a:rPr>
              <a:t>BEING PART OF A STEWARDSHIP OPPORTUNITY &amp; TEAM BUILDING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14551" y="4606980"/>
            <a:ext cx="5940095" cy="136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" dirty="0">
                <a:solidFill>
                  <a:srgbClr val="B7E1F7"/>
                </a:solidFill>
                <a:latin typeface="Agrandir Bold"/>
              </a:rPr>
              <a:t>ACHIEVING COMPLIANCE FOR OTHER ISSUES &amp; ADDRESSING FLOOD CONCERNS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14551" y="7354415"/>
            <a:ext cx="5940095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B7E1F7"/>
                </a:solidFill>
                <a:latin typeface="Agrandir Bold"/>
              </a:rPr>
              <a:t>FEE REDUCTIONS AND MORE FUNDING SOURCES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56937" y="2499280"/>
            <a:ext cx="9525" cy="5288441"/>
          </a:xfrm>
          <a:prstGeom prst="rect">
            <a:avLst/>
          </a:prstGeom>
          <a:solidFill>
            <a:srgbClr val="B7E1F7"/>
          </a:solidFill>
        </p:spPr>
      </p:sp>
      <p:grpSp>
        <p:nvGrpSpPr>
          <p:cNvPr id="3" name="Group 3"/>
          <p:cNvGrpSpPr/>
          <p:nvPr/>
        </p:nvGrpSpPr>
        <p:grpSpPr>
          <a:xfrm>
            <a:off x="8610601" y="528926"/>
            <a:ext cx="8648700" cy="8515743"/>
            <a:chOff x="-471541" y="-238125"/>
            <a:chExt cx="11531600" cy="11354324"/>
          </a:xfrm>
        </p:grpSpPr>
        <p:sp>
          <p:nvSpPr>
            <p:cNvPr id="4" name="TextBox 4"/>
            <p:cNvSpPr txBox="1"/>
            <p:nvPr/>
          </p:nvSpPr>
          <p:spPr>
            <a:xfrm>
              <a:off x="-471541" y="3803855"/>
              <a:ext cx="11531600" cy="7312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ts val="4900"/>
                </a:lnSpc>
                <a:buFont typeface="Wingdings" panose="05000000000000000000" pitchFamily="2" charset="2"/>
                <a:buChar char="Ø"/>
              </a:pPr>
              <a:r>
                <a:rPr lang="en-US" sz="3500" dirty="0">
                  <a:solidFill>
                    <a:srgbClr val="B7E1F7"/>
                  </a:solidFill>
                  <a:latin typeface="Agrandir"/>
                </a:rPr>
                <a:t>Only had detailed conversations with 5 partners</a:t>
              </a:r>
            </a:p>
            <a:p>
              <a:pPr marL="457200" indent="-457200">
                <a:lnSpc>
                  <a:spcPts val="4900"/>
                </a:lnSpc>
                <a:buFont typeface="Wingdings" panose="05000000000000000000" pitchFamily="2" charset="2"/>
                <a:buChar char="Ø"/>
              </a:pPr>
              <a:r>
                <a:rPr lang="en-US" sz="3500" dirty="0">
                  <a:solidFill>
                    <a:srgbClr val="B7E1F7"/>
                  </a:solidFill>
                  <a:latin typeface="Agrandir"/>
                </a:rPr>
                <a:t>Need to cast a wider net and develop contact lists</a:t>
              </a:r>
            </a:p>
            <a:p>
              <a:pPr marL="457200" indent="-457200">
                <a:lnSpc>
                  <a:spcPts val="4900"/>
                </a:lnSpc>
                <a:buFont typeface="Wingdings" panose="05000000000000000000" pitchFamily="2" charset="2"/>
                <a:buChar char="Ø"/>
              </a:pPr>
              <a:r>
                <a:rPr lang="en-US" sz="3500" dirty="0">
                  <a:solidFill>
                    <a:srgbClr val="B7E1F7"/>
                  </a:solidFill>
                  <a:latin typeface="Agrandir"/>
                </a:rPr>
                <a:t>Incentives and achieving multiple benefits are keys to success</a:t>
              </a:r>
            </a:p>
            <a:p>
              <a:pPr marL="457200" indent="-457200">
                <a:lnSpc>
                  <a:spcPts val="4900"/>
                </a:lnSpc>
                <a:buFont typeface="Wingdings" panose="05000000000000000000" pitchFamily="2" charset="2"/>
                <a:buChar char="Ø"/>
              </a:pPr>
              <a:r>
                <a:rPr lang="en-US" sz="3500" dirty="0">
                  <a:solidFill>
                    <a:srgbClr val="B7E1F7"/>
                  </a:solidFill>
                  <a:latin typeface="Agrandir"/>
                </a:rPr>
                <a:t>Potential for pilot implementation projects and partnerships</a:t>
              </a:r>
            </a:p>
            <a:p>
              <a:pPr>
                <a:lnSpc>
                  <a:spcPts val="3499"/>
                </a:lnSpc>
              </a:pPr>
              <a:endParaRPr lang="en-US" sz="3500" dirty="0">
                <a:solidFill>
                  <a:srgbClr val="B7E1F7"/>
                </a:solidFill>
                <a:latin typeface="Agrandir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11060057" cy="3489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B7E1F7"/>
                  </a:solidFill>
                  <a:latin typeface="Agrandir Bold"/>
                </a:rPr>
                <a:t>More work to be done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85850" y="3344575"/>
            <a:ext cx="5931384" cy="44431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89674" y="3695388"/>
            <a:ext cx="9364972" cy="9525"/>
          </a:xfrm>
          <a:prstGeom prst="rect">
            <a:avLst/>
          </a:prstGeom>
          <a:solidFill>
            <a:srgbClr val="151CBF"/>
          </a:solidFill>
        </p:spPr>
      </p:sp>
      <p:sp>
        <p:nvSpPr>
          <p:cNvPr id="3" name="AutoShape 3"/>
          <p:cNvSpPr/>
          <p:nvPr/>
        </p:nvSpPr>
        <p:spPr>
          <a:xfrm>
            <a:off x="7489674" y="6489245"/>
            <a:ext cx="9364972" cy="9525"/>
          </a:xfrm>
          <a:prstGeom prst="rect">
            <a:avLst/>
          </a:prstGeom>
          <a:solidFill>
            <a:srgbClr val="151CBF"/>
          </a:solidFill>
        </p:spPr>
      </p:sp>
      <p:sp>
        <p:nvSpPr>
          <p:cNvPr id="4" name="AutoShape 4"/>
          <p:cNvSpPr/>
          <p:nvPr/>
        </p:nvSpPr>
        <p:spPr>
          <a:xfrm>
            <a:off x="7489674" y="9283101"/>
            <a:ext cx="9364972" cy="9525"/>
          </a:xfrm>
          <a:prstGeom prst="rect">
            <a:avLst/>
          </a:prstGeom>
          <a:solidFill>
            <a:srgbClr val="151CBF"/>
          </a:solidFill>
        </p:spPr>
      </p:sp>
      <p:sp>
        <p:nvSpPr>
          <p:cNvPr id="8" name="TextBox 8"/>
          <p:cNvSpPr txBox="1"/>
          <p:nvPr/>
        </p:nvSpPr>
        <p:spPr>
          <a:xfrm>
            <a:off x="1266624" y="1203394"/>
            <a:ext cx="536277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151CBF"/>
                </a:solidFill>
                <a:latin typeface="Agrandir Bold"/>
              </a:rPr>
              <a:t>Proposing Pilot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13941" y="1413587"/>
            <a:ext cx="6940706" cy="222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4199" spc="83" dirty="0">
                <a:solidFill>
                  <a:srgbClr val="151CBF"/>
                </a:solidFill>
                <a:latin typeface="Agrandir Bold"/>
              </a:rPr>
              <a:t>Implement BMPs for Bay TMDL </a:t>
            </a:r>
            <a:r>
              <a:rPr lang="en-US" sz="4199" i="1" spc="83" dirty="0">
                <a:solidFill>
                  <a:srgbClr val="151CBF"/>
                </a:solidFill>
                <a:latin typeface="Agrandir Bold"/>
              </a:rPr>
              <a:t>and </a:t>
            </a:r>
            <a:r>
              <a:rPr lang="en-US" sz="4199" spc="83" dirty="0">
                <a:solidFill>
                  <a:srgbClr val="151CBF"/>
                </a:solidFill>
                <a:latin typeface="Agrandir Bold"/>
              </a:rPr>
              <a:t>stewardship benefits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13941" y="4578919"/>
            <a:ext cx="6940706" cy="146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4199" spc="83" dirty="0">
                <a:solidFill>
                  <a:srgbClr val="151CBF"/>
                </a:solidFill>
                <a:latin typeface="Agrandir Bold"/>
              </a:rPr>
              <a:t>Report, track, and verify BMPs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13941" y="7381030"/>
            <a:ext cx="6940706" cy="142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</a:pPr>
            <a:r>
              <a:rPr lang="en-US" sz="4099" spc="81" dirty="0">
                <a:solidFill>
                  <a:srgbClr val="151CBF"/>
                </a:solidFill>
                <a:latin typeface="Agrandir Bold"/>
              </a:rPr>
              <a:t>Grow a coalition of the willing</a:t>
            </a: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AF9EAACA-C8C8-484A-9DD3-B4B1712A9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97606" y="1714500"/>
            <a:ext cx="1581546" cy="1427345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EAF28BEC-7ACE-4BF3-B8CB-83D7A2A9C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94687" y="4069205"/>
            <a:ext cx="2089946" cy="2055747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836A7F5B-08A0-43FA-B28F-ED9D8FE05F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95540" y="7248525"/>
            <a:ext cx="1887225" cy="166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61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7104856"/>
            <a:ext cx="8314843" cy="2153444"/>
            <a:chOff x="0" y="0"/>
            <a:chExt cx="11086458" cy="2871258"/>
          </a:xfrm>
        </p:grpSpPr>
        <p:sp>
          <p:nvSpPr>
            <p:cNvPr id="4" name="TextBox 4"/>
            <p:cNvSpPr txBox="1"/>
            <p:nvPr/>
          </p:nvSpPr>
          <p:spPr>
            <a:xfrm>
              <a:off x="0" y="1007533"/>
              <a:ext cx="11086458" cy="186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B7E1F7"/>
                  </a:solidFill>
                  <a:latin typeface="Agrandir Bold"/>
                </a:rPr>
                <a:t>Stay Tuned...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11086458" cy="936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A726584-AD8E-49D1-85DB-7347900B9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6591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4384C8-6EB4-427F-A299-5EA0D0281F05}"/>
              </a:ext>
            </a:extLst>
          </p:cNvPr>
          <p:cNvSpPr txBox="1"/>
          <p:nvPr/>
        </p:nvSpPr>
        <p:spPr>
          <a:xfrm>
            <a:off x="14249400" y="9182100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KC Filippino, kfilippino@hrpdcva.gov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84499" y="499225"/>
            <a:ext cx="4370709" cy="212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87"/>
              </a:lnSpc>
            </a:pPr>
            <a:r>
              <a:rPr lang="en-US" sz="3848">
                <a:solidFill>
                  <a:srgbClr val="B7E1F7"/>
                </a:solidFill>
                <a:latin typeface="Agrandir Bold"/>
              </a:rPr>
              <a:t>Part 1: Background &amp; Purpose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884499" y="2711302"/>
            <a:ext cx="4394154" cy="1471813"/>
            <a:chOff x="0" y="-142875"/>
            <a:chExt cx="5858871" cy="1962417"/>
          </a:xfrm>
        </p:grpSpPr>
        <p:sp>
          <p:nvSpPr>
            <p:cNvPr id="4" name="TextBox 4"/>
            <p:cNvSpPr txBox="1"/>
            <p:nvPr/>
          </p:nvSpPr>
          <p:spPr>
            <a:xfrm>
              <a:off x="0" y="115462"/>
              <a:ext cx="71580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8"/>
                </a:lnSpc>
              </a:pPr>
              <a:r>
                <a:rPr lang="en-US" sz="2799">
                  <a:solidFill>
                    <a:srgbClr val="B7E1F7"/>
                  </a:solidFill>
                  <a:latin typeface="Agrandir Bold"/>
                </a:rPr>
                <a:t>01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44397" y="-142875"/>
              <a:ext cx="4914474" cy="1962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8"/>
                </a:lnSpc>
              </a:pPr>
              <a:r>
                <a:rPr lang="en-US" sz="2799" dirty="0">
                  <a:solidFill>
                    <a:srgbClr val="B7E1F7"/>
                  </a:solidFill>
                  <a:latin typeface="Agrandir"/>
                </a:rPr>
                <a:t>Hampton Roads &amp; what makes up our Bay loads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07944" y="4243440"/>
            <a:ext cx="4370709" cy="919504"/>
            <a:chOff x="0" y="0"/>
            <a:chExt cx="5827611" cy="1226005"/>
          </a:xfrm>
        </p:grpSpPr>
        <p:sp>
          <p:nvSpPr>
            <p:cNvPr id="7" name="TextBox 7"/>
            <p:cNvSpPr txBox="1"/>
            <p:nvPr/>
          </p:nvSpPr>
          <p:spPr>
            <a:xfrm>
              <a:off x="0" y="-142875"/>
              <a:ext cx="71580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8"/>
                </a:lnSpc>
                <a:spcBef>
                  <a:spcPct val="0"/>
                </a:spcBef>
              </a:pPr>
              <a:r>
                <a:rPr lang="en-US" sz="2799" u="none" dirty="0">
                  <a:solidFill>
                    <a:srgbClr val="B7E1F7"/>
                  </a:solidFill>
                  <a:latin typeface="Agrandir Bold"/>
                </a:rPr>
                <a:t>02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44397" y="-142875"/>
              <a:ext cx="4883214" cy="1368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8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B7E1F7"/>
                  </a:solidFill>
                  <a:latin typeface="Agrandir"/>
                </a:rPr>
                <a:t>Phase III WIP commitments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884499" y="6461936"/>
            <a:ext cx="4370709" cy="763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87"/>
              </a:lnSpc>
            </a:pPr>
            <a:r>
              <a:rPr lang="en-US" sz="3848">
                <a:solidFill>
                  <a:srgbClr val="B7E1F7"/>
                </a:solidFill>
                <a:latin typeface="Agrandir Bold"/>
              </a:rPr>
              <a:t>Part 2: Methods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884499" y="7801936"/>
            <a:ext cx="4370709" cy="424204"/>
            <a:chOff x="0" y="0"/>
            <a:chExt cx="5827611" cy="56560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42875"/>
              <a:ext cx="71580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8"/>
                </a:lnSpc>
              </a:pPr>
              <a:r>
                <a:rPr lang="en-US" sz="2799">
                  <a:solidFill>
                    <a:srgbClr val="B7E1F7"/>
                  </a:solidFill>
                  <a:latin typeface="Agrandir Bold"/>
                </a:rPr>
                <a:t>04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44397" y="-142875"/>
              <a:ext cx="488321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8"/>
                </a:lnSpc>
              </a:pPr>
              <a:r>
                <a:rPr lang="en-US" sz="2799">
                  <a:solidFill>
                    <a:srgbClr val="B7E1F7"/>
                  </a:solidFill>
                  <a:latin typeface="Agrandir"/>
                </a:rPr>
                <a:t>Mapping exercise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84499" y="8472652"/>
            <a:ext cx="4370709" cy="424204"/>
            <a:chOff x="0" y="0"/>
            <a:chExt cx="5827611" cy="56560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42875"/>
              <a:ext cx="71580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8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B7E1F7"/>
                  </a:solidFill>
                  <a:latin typeface="Agrandir Bold"/>
                </a:rPr>
                <a:t>05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44397" y="-142875"/>
              <a:ext cx="488321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8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B7E1F7"/>
                  </a:solidFill>
                  <a:latin typeface="Agrandir"/>
                </a:rPr>
                <a:t>Scoring and ranking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84499" y="9143368"/>
            <a:ext cx="4370709" cy="424204"/>
            <a:chOff x="0" y="0"/>
            <a:chExt cx="5827611" cy="565605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42875"/>
              <a:ext cx="71580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8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B7E1F7"/>
                  </a:solidFill>
                  <a:latin typeface="Agrandir Bold"/>
                </a:rPr>
                <a:t>06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44397" y="-123825"/>
              <a:ext cx="4883214" cy="667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78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B7E1F7"/>
                  </a:solidFill>
                  <a:latin typeface="Agrandir"/>
                </a:rPr>
                <a:t>Communication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736191" y="499225"/>
            <a:ext cx="4370709" cy="763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87"/>
              </a:lnSpc>
            </a:pPr>
            <a:r>
              <a:rPr lang="en-US" sz="3848">
                <a:solidFill>
                  <a:srgbClr val="B7E1F7"/>
                </a:solidFill>
                <a:latin typeface="Agrandir Bold"/>
              </a:rPr>
              <a:t>Part 3: Findings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2736191" y="1943957"/>
            <a:ext cx="4370709" cy="424204"/>
            <a:chOff x="0" y="0"/>
            <a:chExt cx="5827611" cy="565605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42875"/>
              <a:ext cx="71580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8"/>
                </a:lnSpc>
              </a:pPr>
              <a:r>
                <a:rPr lang="en-US" sz="2799">
                  <a:solidFill>
                    <a:srgbClr val="B7E1F7"/>
                  </a:solidFill>
                  <a:latin typeface="Agrandir Bold"/>
                </a:rPr>
                <a:t>07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44397" y="-142875"/>
              <a:ext cx="488321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8"/>
                </a:lnSpc>
              </a:pPr>
              <a:r>
                <a:rPr lang="en-US" sz="2799">
                  <a:solidFill>
                    <a:srgbClr val="B7E1F7"/>
                  </a:solidFill>
                  <a:latin typeface="Agrandir"/>
                </a:rPr>
                <a:t>Industrial partners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36191" y="2854006"/>
            <a:ext cx="4370709" cy="424204"/>
            <a:chOff x="0" y="0"/>
            <a:chExt cx="5827611" cy="565605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42875"/>
              <a:ext cx="71580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8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B7E1F7"/>
                  </a:solidFill>
                  <a:latin typeface="Agrandir Bold"/>
                </a:rPr>
                <a:t>08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44397" y="-142875"/>
              <a:ext cx="488321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8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B7E1F7"/>
                  </a:solidFill>
                  <a:latin typeface="Agrandir"/>
                </a:rPr>
                <a:t>BMPs and incentives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736190" y="3780378"/>
            <a:ext cx="4370709" cy="919504"/>
            <a:chOff x="0" y="0"/>
            <a:chExt cx="5827611" cy="1226005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142875"/>
              <a:ext cx="71580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8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B7E1F7"/>
                  </a:solidFill>
                  <a:latin typeface="Agrandir Bold"/>
                </a:rPr>
                <a:t>09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44397" y="-142875"/>
              <a:ext cx="4883214" cy="1368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8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B7E1F7"/>
                  </a:solidFill>
                  <a:latin typeface="Agrandir"/>
                </a:rPr>
                <a:t>More work to be done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85850" y="1421231"/>
            <a:ext cx="5117729" cy="1856978"/>
            <a:chOff x="0" y="0"/>
            <a:chExt cx="6823638" cy="2475971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238125"/>
              <a:ext cx="6823638" cy="186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B7E1F7"/>
                  </a:solidFill>
                  <a:latin typeface="Agrandir Bold"/>
                </a:rPr>
                <a:t>Outline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2063644"/>
              <a:ext cx="6823638" cy="412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7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884498" y="5248515"/>
            <a:ext cx="4370709" cy="919504"/>
            <a:chOff x="0" y="0"/>
            <a:chExt cx="5827611" cy="1226005"/>
          </a:xfrm>
        </p:grpSpPr>
        <p:sp>
          <p:nvSpPr>
            <p:cNvPr id="33" name="TextBox 33"/>
            <p:cNvSpPr txBox="1"/>
            <p:nvPr/>
          </p:nvSpPr>
          <p:spPr>
            <a:xfrm>
              <a:off x="0" y="-142875"/>
              <a:ext cx="715804" cy="70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8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B7E1F7"/>
                  </a:solidFill>
                  <a:latin typeface="Agrandir Bold"/>
                </a:rPr>
                <a:t>03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944397" y="-142875"/>
              <a:ext cx="4883214" cy="1368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8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B7E1F7"/>
                  </a:solidFill>
                  <a:latin typeface="Agrandir"/>
                </a:rPr>
                <a:t>Unregulated vs regulated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762000" y="1104900"/>
            <a:ext cx="9460523" cy="8975826"/>
            <a:chOff x="-14597" y="-209549"/>
            <a:chExt cx="11779847" cy="11967767"/>
          </a:xfrm>
        </p:grpSpPr>
        <p:sp>
          <p:nvSpPr>
            <p:cNvPr id="7" name="TextBox 7"/>
            <p:cNvSpPr txBox="1"/>
            <p:nvPr/>
          </p:nvSpPr>
          <p:spPr>
            <a:xfrm>
              <a:off x="-14597" y="2965384"/>
              <a:ext cx="11765250" cy="8792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684"/>
                </a:lnSpc>
                <a:buFont typeface="Arial" panose="020B0604020202020204" pitchFamily="34" charset="0"/>
                <a:buChar char="•"/>
              </a:pPr>
              <a:r>
                <a:rPr lang="en-US" sz="3346" dirty="0">
                  <a:solidFill>
                    <a:srgbClr val="B7E1F7"/>
                  </a:solidFill>
                  <a:latin typeface="Agrandir"/>
                </a:rPr>
                <a:t>1 of 22 Planning District Commissions in VA</a:t>
              </a:r>
            </a:p>
            <a:p>
              <a:pPr marL="457200" indent="-457200">
                <a:lnSpc>
                  <a:spcPts val="4684"/>
                </a:lnSpc>
                <a:buFont typeface="Arial" panose="020B0604020202020204" pitchFamily="34" charset="0"/>
                <a:buChar char="•"/>
              </a:pPr>
              <a:r>
                <a:rPr lang="en-US" sz="3346" dirty="0">
                  <a:solidFill>
                    <a:srgbClr val="B7E1F7"/>
                  </a:solidFill>
                  <a:latin typeface="Agrandir"/>
                </a:rPr>
                <a:t>17 localities, 15 in the Bay watershed</a:t>
              </a:r>
            </a:p>
            <a:p>
              <a:pPr marL="457200" indent="-457200">
                <a:lnSpc>
                  <a:spcPts val="4684"/>
                </a:lnSpc>
                <a:buFont typeface="Arial" panose="020B0604020202020204" pitchFamily="34" charset="0"/>
                <a:buChar char="•"/>
              </a:pPr>
              <a:r>
                <a:rPr lang="en-US" sz="3346" dirty="0">
                  <a:solidFill>
                    <a:srgbClr val="B7E1F7"/>
                  </a:solidFill>
                  <a:latin typeface="Agrandir"/>
                </a:rPr>
                <a:t>6 Phase I and 5 Phase II MS4 permittees, many non-traditional permittees</a:t>
              </a:r>
            </a:p>
            <a:p>
              <a:pPr marL="457200" indent="-457200">
                <a:lnSpc>
                  <a:spcPts val="4684"/>
                </a:lnSpc>
                <a:buFont typeface="Arial" panose="020B0604020202020204" pitchFamily="34" charset="0"/>
                <a:buChar char="•"/>
              </a:pPr>
              <a:r>
                <a:rPr lang="en-US" sz="3346" dirty="0">
                  <a:solidFill>
                    <a:srgbClr val="B7E1F7"/>
                  </a:solidFill>
                  <a:latin typeface="Agrandir"/>
                </a:rPr>
                <a:t>3 Soil Water Conservation Districts</a:t>
              </a:r>
            </a:p>
            <a:p>
              <a:pPr marL="457200" indent="-457200">
                <a:lnSpc>
                  <a:spcPts val="4684"/>
                </a:lnSpc>
                <a:buFont typeface="Arial" panose="020B0604020202020204" pitchFamily="34" charset="0"/>
                <a:buChar char="•"/>
              </a:pPr>
              <a:r>
                <a:rPr lang="en-US" sz="3346" dirty="0">
                  <a:solidFill>
                    <a:srgbClr val="B7E1F7"/>
                  </a:solidFill>
                  <a:latin typeface="Agrandir"/>
                </a:rPr>
                <a:t>1 regional wastewater entity </a:t>
              </a:r>
            </a:p>
            <a:p>
              <a:pPr marL="457200" indent="-457200">
                <a:lnSpc>
                  <a:spcPts val="4684"/>
                </a:lnSpc>
                <a:buFont typeface="Arial" panose="020B0604020202020204" pitchFamily="34" charset="0"/>
                <a:buChar char="•"/>
              </a:pPr>
              <a:r>
                <a:rPr lang="en-US" sz="3346" dirty="0">
                  <a:solidFill>
                    <a:srgbClr val="B7E1F7"/>
                  </a:solidFill>
                  <a:latin typeface="Agrandir"/>
                </a:rPr>
                <a:t>Several federal facilities</a:t>
              </a:r>
            </a:p>
            <a:p>
              <a:pPr marL="457200" indent="-457200">
                <a:lnSpc>
                  <a:spcPts val="4684"/>
                </a:lnSpc>
                <a:buFont typeface="Arial" panose="020B0604020202020204" pitchFamily="34" charset="0"/>
                <a:buChar char="•"/>
              </a:pPr>
              <a:r>
                <a:rPr lang="en-US" sz="3346" dirty="0">
                  <a:solidFill>
                    <a:srgbClr val="B7E1F7"/>
                  </a:solidFill>
                  <a:latin typeface="Agrandir"/>
                </a:rPr>
                <a:t>Multiple environmental NGOs</a:t>
              </a:r>
            </a:p>
            <a:p>
              <a:pPr marL="457200" indent="-457200">
                <a:lnSpc>
                  <a:spcPts val="4684"/>
                </a:lnSpc>
                <a:buFont typeface="Arial" panose="020B0604020202020204" pitchFamily="34" charset="0"/>
                <a:buChar char="•"/>
              </a:pPr>
              <a:r>
                <a:rPr lang="en-US" sz="3346" dirty="0">
                  <a:solidFill>
                    <a:srgbClr val="B7E1F7"/>
                  </a:solidFill>
                  <a:latin typeface="Agrandir"/>
                </a:rPr>
                <a:t>Support from consultants and academics</a:t>
              </a:r>
            </a:p>
            <a:p>
              <a:pPr>
                <a:lnSpc>
                  <a:spcPts val="4684"/>
                </a:lnSpc>
              </a:pPr>
              <a:endParaRPr lang="en-US" sz="3346" dirty="0">
                <a:solidFill>
                  <a:srgbClr val="B7E1F7"/>
                </a:solidFill>
                <a:latin typeface="Agrandir"/>
              </a:endParaRPr>
            </a:p>
            <a:p>
              <a:pPr>
                <a:lnSpc>
                  <a:spcPts val="4684"/>
                </a:lnSpc>
              </a:pPr>
              <a:endParaRPr lang="en-US" sz="3346" dirty="0">
                <a:solidFill>
                  <a:srgbClr val="B7E1F7"/>
                </a:solidFill>
                <a:latin typeface="Agrandir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09549"/>
              <a:ext cx="11765250" cy="3003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83"/>
                </a:lnSpc>
              </a:pPr>
              <a:r>
                <a:rPr lang="en-US" sz="7402" dirty="0">
                  <a:solidFill>
                    <a:srgbClr val="B7E1F7"/>
                  </a:solidFill>
                  <a:latin typeface="Agrandir Bold"/>
                </a:rPr>
                <a:t>Regional Collaboration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A77CD36-0767-4899-9C43-1630FFC9C2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27139" r="2941" b="8463"/>
          <a:stretch/>
        </p:blipFill>
        <p:spPr>
          <a:xfrm>
            <a:off x="10515600" y="1790700"/>
            <a:ext cx="7391400" cy="6705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39813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18744" y="2584506"/>
            <a:ext cx="15080833" cy="9552"/>
          </a:xfrm>
          <a:prstGeom prst="rect">
            <a:avLst/>
          </a:prstGeom>
          <a:solidFill>
            <a:srgbClr val="151CBF"/>
          </a:solidFill>
        </p:spPr>
      </p:sp>
      <p:sp>
        <p:nvSpPr>
          <p:cNvPr id="29" name="TextBox 29"/>
          <p:cNvSpPr txBox="1"/>
          <p:nvPr/>
        </p:nvSpPr>
        <p:spPr>
          <a:xfrm>
            <a:off x="483564" y="101269"/>
            <a:ext cx="17520861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151CBF"/>
                </a:solidFill>
                <a:latin typeface="Agrandir Bold"/>
              </a:rPr>
              <a:t>What makes up Bay loads in Hampton Roads?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7924" y="2891694"/>
            <a:ext cx="16092676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151CBF"/>
                </a:solidFill>
                <a:latin typeface="Open Sans Bold"/>
              </a:rPr>
              <a:t>Nitrogen &amp; Phosphorus contributions as of 2020</a:t>
            </a: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9377B2A7-E6E0-48D7-9049-96396D202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5312" y="7702065"/>
            <a:ext cx="2625141" cy="1850724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F4887FAD-3FA6-4035-A914-229AF1149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10200" y="4252321"/>
            <a:ext cx="1655695" cy="16556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74D432A4-A6BB-449F-B62A-92C653F4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1916" y="6556119"/>
            <a:ext cx="2396229" cy="1791181"/>
          </a:xfrm>
          <a:prstGeom prst="rect">
            <a:avLst/>
          </a:prstGeom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id="{70C2C05C-B8F3-4E9B-877D-589A779F7F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4314" y="4547141"/>
            <a:ext cx="2542582" cy="1500124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id="{AE10BB74-BEA4-47E5-A8BD-FFFFDBA46513}"/>
              </a:ext>
            </a:extLst>
          </p:cNvPr>
          <p:cNvSpPr txBox="1"/>
          <p:nvPr/>
        </p:nvSpPr>
        <p:spPr>
          <a:xfrm>
            <a:off x="637088" y="6033286"/>
            <a:ext cx="4468312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151CBF"/>
                </a:solidFill>
                <a:latin typeface="Open Sans Bold"/>
              </a:rPr>
              <a:t>Natural lands = forest, wetlands, buffers:</a:t>
            </a:r>
          </a:p>
          <a:p>
            <a:pPr algn="ctr"/>
            <a:r>
              <a:rPr lang="en-US" sz="2800" dirty="0">
                <a:solidFill>
                  <a:srgbClr val="151CBF"/>
                </a:solidFill>
                <a:latin typeface="Open Sans Bold"/>
              </a:rPr>
              <a:t>10% TN; 27% TP</a:t>
            </a:r>
          </a:p>
        </p:txBody>
      </p:sp>
      <p:sp>
        <p:nvSpPr>
          <p:cNvPr id="37" name="TextBox 30">
            <a:extLst>
              <a:ext uri="{FF2B5EF4-FFF2-40B4-BE49-F238E27FC236}">
                <a16:creationId xmlns:a16="http://schemas.microsoft.com/office/drawing/2014/main" id="{EBB06E64-8F61-4593-B3E8-190B873D23D1}"/>
              </a:ext>
            </a:extLst>
          </p:cNvPr>
          <p:cNvSpPr txBox="1"/>
          <p:nvPr/>
        </p:nvSpPr>
        <p:spPr>
          <a:xfrm>
            <a:off x="2586379" y="8792749"/>
            <a:ext cx="426138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151CBF"/>
                </a:solidFill>
                <a:latin typeface="Open Sans Bold"/>
              </a:rPr>
              <a:t>Wastewater &amp; Septic:</a:t>
            </a:r>
          </a:p>
          <a:p>
            <a:pPr algn="ctr"/>
            <a:r>
              <a:rPr lang="en-US" sz="2800" dirty="0">
                <a:solidFill>
                  <a:srgbClr val="151CBF"/>
                </a:solidFill>
                <a:latin typeface="Open Sans Bold"/>
              </a:rPr>
              <a:t>55% TN; 42% TP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AAD2360E-5A38-4F39-954C-C95F4EAD7370}"/>
              </a:ext>
            </a:extLst>
          </p:cNvPr>
          <p:cNvSpPr txBox="1"/>
          <p:nvPr/>
        </p:nvSpPr>
        <p:spPr>
          <a:xfrm>
            <a:off x="7401394" y="8490684"/>
            <a:ext cx="321487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151CBF"/>
                </a:solidFill>
                <a:latin typeface="Open Sans Bold"/>
              </a:rPr>
              <a:t>Agriculture:</a:t>
            </a:r>
          </a:p>
          <a:p>
            <a:pPr algn="ctr"/>
            <a:r>
              <a:rPr lang="en-US" sz="2800" dirty="0">
                <a:solidFill>
                  <a:srgbClr val="151CBF"/>
                </a:solidFill>
                <a:latin typeface="Open Sans Bold"/>
              </a:rPr>
              <a:t>8% TN; 2% TP</a:t>
            </a: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47FB7C86-1377-4596-8370-8590C74014D4}"/>
              </a:ext>
            </a:extLst>
          </p:cNvPr>
          <p:cNvSpPr txBox="1"/>
          <p:nvPr/>
        </p:nvSpPr>
        <p:spPr>
          <a:xfrm>
            <a:off x="7092496" y="4141060"/>
            <a:ext cx="427371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151CBF"/>
                </a:solidFill>
                <a:latin typeface="Open Sans Bold"/>
              </a:rPr>
              <a:t>Regulated Developed</a:t>
            </a:r>
          </a:p>
          <a:p>
            <a:pPr algn="ctr"/>
            <a:r>
              <a:rPr lang="en-US" sz="2800" dirty="0">
                <a:solidFill>
                  <a:srgbClr val="151CBF"/>
                </a:solidFill>
                <a:latin typeface="Open Sans Bold"/>
              </a:rPr>
              <a:t>18% TN; 19% TP</a:t>
            </a:r>
          </a:p>
        </p:txBody>
      </p:sp>
      <p:sp>
        <p:nvSpPr>
          <p:cNvPr id="40" name="TextBox 30">
            <a:extLst>
              <a:ext uri="{FF2B5EF4-FFF2-40B4-BE49-F238E27FC236}">
                <a16:creationId xmlns:a16="http://schemas.microsoft.com/office/drawing/2014/main" id="{C0D6F6EC-5613-477E-9B60-806FF30AC764}"/>
              </a:ext>
            </a:extLst>
          </p:cNvPr>
          <p:cNvSpPr txBox="1"/>
          <p:nvPr/>
        </p:nvSpPr>
        <p:spPr>
          <a:xfrm>
            <a:off x="7210851" y="5120074"/>
            <a:ext cx="427371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151CBF"/>
                </a:solidFill>
                <a:latin typeface="Open Sans Bold"/>
              </a:rPr>
              <a:t>Unregulated Developed</a:t>
            </a:r>
          </a:p>
          <a:p>
            <a:pPr algn="ctr"/>
            <a:r>
              <a:rPr lang="en-US" sz="2800" dirty="0">
                <a:solidFill>
                  <a:srgbClr val="151CBF"/>
                </a:solidFill>
                <a:latin typeface="Open Sans Bold"/>
              </a:rPr>
              <a:t>10% TN; 9% TP</a:t>
            </a:r>
          </a:p>
        </p:txBody>
      </p:sp>
      <p:sp>
        <p:nvSpPr>
          <p:cNvPr id="41" name="TextBox 30">
            <a:extLst>
              <a:ext uri="{FF2B5EF4-FFF2-40B4-BE49-F238E27FC236}">
                <a16:creationId xmlns:a16="http://schemas.microsoft.com/office/drawing/2014/main" id="{155C5755-E818-45A5-9D07-9A99581A7B30}"/>
              </a:ext>
            </a:extLst>
          </p:cNvPr>
          <p:cNvSpPr txBox="1"/>
          <p:nvPr/>
        </p:nvSpPr>
        <p:spPr>
          <a:xfrm>
            <a:off x="11747880" y="4645123"/>
            <a:ext cx="6363068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151CBF"/>
                </a:solidFill>
                <a:latin typeface="Open Sans Bold"/>
              </a:rPr>
              <a:t>For the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Open Sans Bold"/>
              </a:rPr>
              <a:t>Developed</a:t>
            </a:r>
            <a:r>
              <a:rPr lang="en-US" sz="2800" dirty="0">
                <a:solidFill>
                  <a:srgbClr val="151CBF"/>
                </a:solidFill>
                <a:latin typeface="Open Sans Bold"/>
              </a:rPr>
              <a:t> sector only,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Open Sans Bold"/>
              </a:rPr>
              <a:t>Unregulated Developed</a:t>
            </a:r>
          </a:p>
          <a:p>
            <a:pPr algn="ctr"/>
            <a:r>
              <a:rPr lang="en-US" sz="2800" dirty="0">
                <a:solidFill>
                  <a:srgbClr val="151CBF"/>
                </a:solidFill>
                <a:latin typeface="Open Sans Bold"/>
              </a:rPr>
              <a:t>accounts for: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Open Sans Bold"/>
              </a:rPr>
              <a:t>40%</a:t>
            </a:r>
            <a:r>
              <a:rPr lang="en-US" sz="2800" dirty="0">
                <a:solidFill>
                  <a:srgbClr val="151CBF"/>
                </a:solidFill>
                <a:latin typeface="Open Sans Bold"/>
              </a:rPr>
              <a:t> of the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Open Sans Bold"/>
              </a:rPr>
              <a:t>acreage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Open Sans Bold"/>
              </a:rPr>
              <a:t>35%</a:t>
            </a:r>
            <a:r>
              <a:rPr lang="en-US" sz="2800" dirty="0">
                <a:solidFill>
                  <a:srgbClr val="151CBF"/>
                </a:solidFill>
                <a:latin typeface="Open Sans Bold"/>
              </a:rPr>
              <a:t> of the developed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Open Sans Bold"/>
              </a:rPr>
              <a:t>TN load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Open Sans Bold"/>
              </a:rPr>
              <a:t>33%</a:t>
            </a:r>
            <a:r>
              <a:rPr lang="en-US" sz="2800" dirty="0">
                <a:solidFill>
                  <a:srgbClr val="151CBF"/>
                </a:solidFill>
                <a:latin typeface="Open Sans Bold"/>
              </a:rPr>
              <a:t> of the developed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Open Sans Bold"/>
              </a:rPr>
              <a:t>TP load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151CBF"/>
              </a:solidFill>
              <a:latin typeface="Open Sans Bold"/>
            </a:endParaRPr>
          </a:p>
          <a:p>
            <a:pPr algn="ctr"/>
            <a:r>
              <a:rPr lang="en-US" sz="3200" dirty="0">
                <a:solidFill>
                  <a:srgbClr val="151CBF"/>
                </a:solidFill>
                <a:latin typeface="Open Sans Bold"/>
              </a:rPr>
              <a:t>How will those reductions be achieved?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5831" y="5358486"/>
            <a:ext cx="7194600" cy="9581"/>
          </a:xfrm>
          <a:prstGeom prst="rect">
            <a:avLst/>
          </a:prstGeom>
          <a:solidFill>
            <a:srgbClr val="151CBF"/>
          </a:solidFill>
        </p:spPr>
      </p:sp>
      <p:sp>
        <p:nvSpPr>
          <p:cNvPr id="3" name="TextBox 3"/>
          <p:cNvSpPr txBox="1"/>
          <p:nvPr/>
        </p:nvSpPr>
        <p:spPr>
          <a:xfrm>
            <a:off x="9493363" y="1015185"/>
            <a:ext cx="8115300" cy="1119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53"/>
              </a:lnSpc>
              <a:buFont typeface="Wingdings" panose="05000000000000000000" pitchFamily="2" charset="2"/>
              <a:buChar char="Ø"/>
            </a:pPr>
            <a:r>
              <a:rPr lang="en-US" sz="3180" dirty="0">
                <a:solidFill>
                  <a:srgbClr val="151CBF"/>
                </a:solidFill>
                <a:latin typeface="Agrandir"/>
              </a:rPr>
              <a:t>Bay TMDL success dependent upon voluntary and mandatory reductions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65068" y="2650005"/>
            <a:ext cx="7908532" cy="1696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53"/>
              </a:lnSpc>
              <a:buFont typeface="Wingdings" panose="05000000000000000000" pitchFamily="2" charset="2"/>
              <a:buChar char="Ø"/>
            </a:pPr>
            <a:r>
              <a:rPr lang="en-US" sz="3180" dirty="0">
                <a:solidFill>
                  <a:srgbClr val="151CBF"/>
                </a:solidFill>
                <a:latin typeface="Agrandir"/>
              </a:rPr>
              <a:t>In Hampton Roads, wastewater and regulated stormwater are responsible for regulated reductions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09928" y="4849143"/>
            <a:ext cx="8035950" cy="1119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53"/>
              </a:lnSpc>
              <a:buFont typeface="Wingdings" panose="05000000000000000000" pitchFamily="2" charset="2"/>
              <a:buChar char="Ø"/>
            </a:pPr>
            <a:r>
              <a:rPr lang="en-US" sz="3180" dirty="0">
                <a:solidFill>
                  <a:srgbClr val="151CBF"/>
                </a:solidFill>
                <a:latin typeface="Agrandir"/>
              </a:rPr>
              <a:t>40% of the developed land in the region is unregulated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45830" y="1015185"/>
            <a:ext cx="9026769" cy="4343301"/>
            <a:chOff x="-428088" y="-317897"/>
            <a:chExt cx="11248488" cy="5791068"/>
          </a:xfrm>
        </p:grpSpPr>
        <p:sp>
          <p:nvSpPr>
            <p:cNvPr id="7" name="TextBox 7"/>
            <p:cNvSpPr txBox="1"/>
            <p:nvPr/>
          </p:nvSpPr>
          <p:spPr>
            <a:xfrm>
              <a:off x="-428088" y="-317897"/>
              <a:ext cx="10820400" cy="5114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 dirty="0">
                  <a:solidFill>
                    <a:srgbClr val="151CBF"/>
                  </a:solidFill>
                  <a:latin typeface="Agrandir Bold"/>
                </a:rPr>
                <a:t>Purpose: Address Phase III WIP needs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60844"/>
              <a:ext cx="10820400" cy="412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7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465068" y="6370413"/>
            <a:ext cx="8365732" cy="1119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53"/>
              </a:lnSpc>
              <a:buFont typeface="Wingdings" panose="05000000000000000000" pitchFamily="2" charset="2"/>
              <a:buChar char="Ø"/>
            </a:pPr>
            <a:r>
              <a:rPr lang="en-US" sz="3180" dirty="0">
                <a:solidFill>
                  <a:srgbClr val="151CBF"/>
                </a:solidFill>
                <a:latin typeface="Agrandir"/>
              </a:rPr>
              <a:t>The Phase III WIP called on unregulated developed to make voluntary reductions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00" y="8403847"/>
            <a:ext cx="158496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453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151CBF"/>
                </a:solidFill>
                <a:latin typeface="Agrandir"/>
              </a:rPr>
              <a:t>HRPDC applied for NFWF funding to find willing partners and explore options for BMP implementation and reporting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04881" y="4011569"/>
            <a:ext cx="5433267" cy="22638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70033" y="6933996"/>
            <a:ext cx="3632395" cy="2961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68334" y="1028700"/>
            <a:ext cx="5185008" cy="20681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4800" y="3238500"/>
            <a:ext cx="10020052" cy="5091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954"/>
              </a:lnSpc>
              <a:buFont typeface="Wingdings" panose="05000000000000000000" pitchFamily="2" charset="2"/>
              <a:buChar char="Ø"/>
            </a:pPr>
            <a:r>
              <a:rPr lang="en-US" sz="3539" dirty="0">
                <a:solidFill>
                  <a:srgbClr val="B7E1F7"/>
                </a:solidFill>
                <a:latin typeface="Agrandir"/>
              </a:rPr>
              <a:t>Regulated for discharge through VA Pollution Discharge Elimination System (VPDES) permits</a:t>
            </a:r>
          </a:p>
          <a:p>
            <a:pPr marL="571500" indent="-571500">
              <a:lnSpc>
                <a:spcPts val="4954"/>
              </a:lnSpc>
              <a:buFont typeface="Wingdings" panose="05000000000000000000" pitchFamily="2" charset="2"/>
              <a:buChar char="Ø"/>
            </a:pPr>
            <a:r>
              <a:rPr lang="en-US" sz="3539" dirty="0">
                <a:solidFill>
                  <a:srgbClr val="B7E1F7"/>
                </a:solidFill>
                <a:latin typeface="Arimo"/>
              </a:rPr>
              <a:t>Bay TMDL requirements are for monitoring only</a:t>
            </a:r>
          </a:p>
          <a:p>
            <a:pPr marL="571500" indent="-571500">
              <a:lnSpc>
                <a:spcPts val="4954"/>
              </a:lnSpc>
              <a:buFont typeface="Wingdings" panose="05000000000000000000" pitchFamily="2" charset="2"/>
              <a:buChar char="Ø"/>
            </a:pPr>
            <a:r>
              <a:rPr lang="en-US" sz="3539" dirty="0">
                <a:solidFill>
                  <a:srgbClr val="B7E1F7"/>
                </a:solidFill>
                <a:latin typeface="Arimo"/>
              </a:rPr>
              <a:t>Many have stormwater runoff directly to waterways outside of any MS4 system</a:t>
            </a:r>
          </a:p>
          <a:p>
            <a:pPr marL="571500" indent="-571500">
              <a:lnSpc>
                <a:spcPts val="4954"/>
              </a:lnSpc>
              <a:buFont typeface="Wingdings" panose="05000000000000000000" pitchFamily="2" charset="2"/>
              <a:buChar char="Ø"/>
            </a:pPr>
            <a:r>
              <a:rPr lang="en-US" sz="3539" dirty="0">
                <a:solidFill>
                  <a:srgbClr val="B7E1F7"/>
                </a:solidFill>
                <a:latin typeface="Agrandir"/>
              </a:rPr>
              <a:t>Many are part of existing stewardship programs and already doing great things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9005" y="620669"/>
            <a:ext cx="10401052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46"/>
              </a:lnSpc>
            </a:pPr>
            <a:r>
              <a:rPr lang="en-US" sz="8705" dirty="0">
                <a:solidFill>
                  <a:srgbClr val="B7E1F7"/>
                </a:solidFill>
                <a:latin typeface="Agrandir Bold"/>
              </a:rPr>
              <a:t>Industry partners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8" t="26695" r="3977" b="7833"/>
          <a:stretch>
            <a:fillRect/>
          </a:stretch>
        </p:blipFill>
        <p:spPr>
          <a:xfrm>
            <a:off x="392321" y="1885082"/>
            <a:ext cx="7660581" cy="7024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92946" y="704489"/>
            <a:ext cx="2616353" cy="2421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46587" y="818355"/>
            <a:ext cx="2212947" cy="21935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66988" y="644360"/>
            <a:ext cx="2545784" cy="236757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628482" y="3772507"/>
            <a:ext cx="8823937" cy="5968880"/>
            <a:chOff x="0" y="0"/>
            <a:chExt cx="11765250" cy="7958507"/>
          </a:xfrm>
        </p:grpSpPr>
        <p:sp>
          <p:nvSpPr>
            <p:cNvPr id="7" name="TextBox 7"/>
            <p:cNvSpPr txBox="1"/>
            <p:nvPr/>
          </p:nvSpPr>
          <p:spPr>
            <a:xfrm>
              <a:off x="0" y="1620233"/>
              <a:ext cx="11765250" cy="6338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84"/>
                </a:lnSpc>
              </a:pPr>
              <a:r>
                <a:rPr lang="en-US" sz="3346">
                  <a:solidFill>
                    <a:srgbClr val="B7E1F7"/>
                  </a:solidFill>
                  <a:latin typeface="Agrandir"/>
                </a:rPr>
                <a:t>1) Map industrial partners using VPDES permit information, floodplain boundaries, shoreline location, stewardship participation</a:t>
              </a:r>
            </a:p>
            <a:p>
              <a:pPr>
                <a:lnSpc>
                  <a:spcPts val="4684"/>
                </a:lnSpc>
              </a:pPr>
              <a:endParaRPr lang="en-US" sz="3346">
                <a:solidFill>
                  <a:srgbClr val="B7E1F7"/>
                </a:solidFill>
                <a:latin typeface="Agrandir"/>
              </a:endParaRPr>
            </a:p>
            <a:p>
              <a:pPr>
                <a:lnSpc>
                  <a:spcPts val="4684"/>
                </a:lnSpc>
              </a:pPr>
              <a:r>
                <a:rPr lang="en-US" sz="3346">
                  <a:solidFill>
                    <a:srgbClr val="B7E1F7"/>
                  </a:solidFill>
                  <a:latin typeface="Agrandir"/>
                </a:rPr>
                <a:t>2) Rank potential partners  </a:t>
              </a:r>
            </a:p>
            <a:p>
              <a:pPr>
                <a:lnSpc>
                  <a:spcPts val="4684"/>
                </a:lnSpc>
              </a:pPr>
              <a:endParaRPr lang="en-US" sz="3346">
                <a:solidFill>
                  <a:srgbClr val="B7E1F7"/>
                </a:solidFill>
                <a:latin typeface="Agrandir"/>
              </a:endParaRPr>
            </a:p>
            <a:p>
              <a:pPr>
                <a:lnSpc>
                  <a:spcPts val="4684"/>
                </a:lnSpc>
              </a:pPr>
              <a:r>
                <a:rPr lang="en-US" sz="3346">
                  <a:solidFill>
                    <a:srgbClr val="B7E1F7"/>
                  </a:solidFill>
                  <a:latin typeface="Agrandir"/>
                </a:rPr>
                <a:t>3) Engage partners and develop plans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09550"/>
              <a:ext cx="11765250" cy="17138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83"/>
                </a:lnSpc>
              </a:pPr>
              <a:r>
                <a:rPr lang="en-US" sz="7402">
                  <a:solidFill>
                    <a:srgbClr val="B7E1F7"/>
                  </a:solidFill>
                  <a:latin typeface="Agrandir Bold"/>
                </a:rPr>
                <a:t>Methods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95907" y="2731815"/>
            <a:ext cx="13664321" cy="9525"/>
          </a:xfrm>
          <a:prstGeom prst="rect">
            <a:avLst/>
          </a:prstGeom>
          <a:solidFill>
            <a:srgbClr val="151CBF"/>
          </a:solidFill>
        </p:spPr>
      </p:sp>
      <p:grpSp>
        <p:nvGrpSpPr>
          <p:cNvPr id="4" name="Group 4"/>
          <p:cNvGrpSpPr/>
          <p:nvPr/>
        </p:nvGrpSpPr>
        <p:grpSpPr>
          <a:xfrm>
            <a:off x="700643" y="405365"/>
            <a:ext cx="17226082" cy="1917271"/>
            <a:chOff x="0" y="0"/>
            <a:chExt cx="22968109" cy="2556361"/>
          </a:xfrm>
        </p:grpSpPr>
        <p:sp>
          <p:nvSpPr>
            <p:cNvPr id="5" name="TextBox 5"/>
            <p:cNvSpPr txBox="1"/>
            <p:nvPr/>
          </p:nvSpPr>
          <p:spPr>
            <a:xfrm>
              <a:off x="0" y="1847913"/>
              <a:ext cx="22968109" cy="7084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>
                  <a:solidFill>
                    <a:srgbClr val="151CBF"/>
                  </a:solidFill>
                  <a:latin typeface="Agrandir"/>
                </a:rPr>
                <a:t>Does it flood? Are they stewards already? Do they have shorelines that drain directly to local waters?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38125"/>
              <a:ext cx="22968109" cy="186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151CBF"/>
                  </a:solidFill>
                  <a:latin typeface="Agrandir Bold"/>
                </a:rPr>
                <a:t>Scoring Matrix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E1BD6B-53EF-4B2C-93C3-883BAFAB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3" y="3009899"/>
            <a:ext cx="16672957" cy="681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85800" y="419100"/>
            <a:ext cx="136685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151CBF"/>
                </a:solidFill>
                <a:latin typeface="Agrandir Bold"/>
              </a:rPr>
              <a:t>Lots of Opportunities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334C118-D358-4431-8109-81845A66D5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738755"/>
              </p:ext>
            </p:extLst>
          </p:nvPr>
        </p:nvGraphicFramePr>
        <p:xfrm>
          <a:off x="2209800" y="1943100"/>
          <a:ext cx="14096999" cy="8046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1633">
                  <a:extLst>
                    <a:ext uri="{9D8B030D-6E8A-4147-A177-3AD203B41FA5}">
                      <a16:colId xmlns:a16="http://schemas.microsoft.com/office/drawing/2014/main" val="427680660"/>
                    </a:ext>
                  </a:extLst>
                </a:gridCol>
                <a:gridCol w="1889045">
                  <a:extLst>
                    <a:ext uri="{9D8B030D-6E8A-4147-A177-3AD203B41FA5}">
                      <a16:colId xmlns:a16="http://schemas.microsoft.com/office/drawing/2014/main" val="974310081"/>
                    </a:ext>
                  </a:extLst>
                </a:gridCol>
                <a:gridCol w="1889045">
                  <a:extLst>
                    <a:ext uri="{9D8B030D-6E8A-4147-A177-3AD203B41FA5}">
                      <a16:colId xmlns:a16="http://schemas.microsoft.com/office/drawing/2014/main" val="2557686300"/>
                    </a:ext>
                  </a:extLst>
                </a:gridCol>
                <a:gridCol w="1770980">
                  <a:extLst>
                    <a:ext uri="{9D8B030D-6E8A-4147-A177-3AD203B41FA5}">
                      <a16:colId xmlns:a16="http://schemas.microsoft.com/office/drawing/2014/main" val="20967061"/>
                    </a:ext>
                  </a:extLst>
                </a:gridCol>
                <a:gridCol w="1770980">
                  <a:extLst>
                    <a:ext uri="{9D8B030D-6E8A-4147-A177-3AD203B41FA5}">
                      <a16:colId xmlns:a16="http://schemas.microsoft.com/office/drawing/2014/main" val="4088790431"/>
                    </a:ext>
                  </a:extLst>
                </a:gridCol>
                <a:gridCol w="1912658">
                  <a:extLst>
                    <a:ext uri="{9D8B030D-6E8A-4147-A177-3AD203B41FA5}">
                      <a16:colId xmlns:a16="http://schemas.microsoft.com/office/drawing/2014/main" val="3614547004"/>
                    </a:ext>
                  </a:extLst>
                </a:gridCol>
                <a:gridCol w="1912658">
                  <a:extLst>
                    <a:ext uri="{9D8B030D-6E8A-4147-A177-3AD203B41FA5}">
                      <a16:colId xmlns:a16="http://schemas.microsoft.com/office/drawing/2014/main" val="1671738665"/>
                    </a:ext>
                  </a:extLst>
                </a:gridCol>
              </a:tblGrid>
              <a:tr h="29787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Locality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Heat Map Categories &amp; # of parcels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04454"/>
                  </a:ext>
                </a:extLst>
              </a:tr>
              <a:tr h="5957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0, 0.5,</a:t>
                      </a:r>
                      <a:endParaRPr lang="en-US" sz="28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1.a, 1.b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1.5, 2.a,</a:t>
                      </a:r>
                      <a:endParaRPr lang="en-US" sz="28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2.b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2.5, 3.a,</a:t>
                      </a:r>
                      <a:endParaRPr lang="en-US" sz="28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3.b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3.5, 4.a,</a:t>
                      </a:r>
                      <a:endParaRPr lang="en-US" sz="28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4.b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4.5, 5.a,</a:t>
                      </a:r>
                      <a:endParaRPr lang="en-US" sz="28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5.b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5.5, 6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2220216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Chesapeake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2,261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356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0624314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Franklin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294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2146961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Gloucester County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0628277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Hampton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1,501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374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375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7600357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Isle of Wight County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0993393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James City County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1,914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7451173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Newport News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2,210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5013093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Norfolk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4,143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1,288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4657507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Poquoson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0312018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Portsmouth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1,510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444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7255089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Smithfield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2333904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Southampton County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168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584828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Suffolk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1,439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9683090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Virginia Beach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2,975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459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3247948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Williamsburg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276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3628000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Windsor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4242380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York County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1,013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4297721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901344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19,963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3,643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893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1051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4535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835</Words>
  <Application>Microsoft Office PowerPoint</Application>
  <PresentationFormat>Custom</PresentationFormat>
  <Paragraphs>256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Agrandir Bold</vt:lpstr>
      <vt:lpstr>Times New Roman</vt:lpstr>
      <vt:lpstr>Arimo</vt:lpstr>
      <vt:lpstr>Arial</vt:lpstr>
      <vt:lpstr>Wingdings</vt:lpstr>
      <vt:lpstr>Calibri</vt:lpstr>
      <vt:lpstr>Agrandir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Infographic Presentation</dc:title>
  <dc:creator>hrpdc</dc:creator>
  <cp:lastModifiedBy>KC Filippino</cp:lastModifiedBy>
  <cp:revision>11</cp:revision>
  <dcterms:created xsi:type="dcterms:W3CDTF">2006-08-16T00:00:00Z</dcterms:created>
  <dcterms:modified xsi:type="dcterms:W3CDTF">2022-03-28T14:19:31Z</dcterms:modified>
  <dc:identifier>DAE2Ygy33Ag</dc:identifier>
</cp:coreProperties>
</file>