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98" r:id="rId3"/>
    <p:sldId id="309" r:id="rId4"/>
    <p:sldId id="318" r:id="rId5"/>
    <p:sldId id="319" r:id="rId6"/>
    <p:sldId id="321" r:id="rId7"/>
    <p:sldId id="322" r:id="rId8"/>
    <p:sldId id="323" r:id="rId9"/>
    <p:sldId id="324" r:id="rId10"/>
    <p:sldId id="325" r:id="rId11"/>
    <p:sldId id="326" r:id="rId12"/>
    <p:sldId id="300" r:id="rId13"/>
    <p:sldId id="296" r:id="rId14"/>
    <p:sldId id="301" r:id="rId15"/>
    <p:sldId id="302" r:id="rId16"/>
    <p:sldId id="303" r:id="rId17"/>
    <p:sldId id="304" r:id="rId18"/>
    <p:sldId id="305" r:id="rId19"/>
    <p:sldId id="308" r:id="rId20"/>
    <p:sldId id="278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5D8A"/>
    <a:srgbClr val="C1FFDD"/>
    <a:srgbClr val="E1E8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086" autoAdjust="0"/>
  </p:normalViewPr>
  <p:slideViewPr>
    <p:cSldViewPr>
      <p:cViewPr>
        <p:scale>
          <a:sx n="100" d="100"/>
          <a:sy n="100" d="100"/>
        </p:scale>
        <p:origin x="-1944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hrpdc-fs01\home\ggrootendorst\My%20Documents\Projects\Forecasts\2045%20Forecast\2045%20Forecast\Population\5-10-25-50%20yr%20comp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hrpdc-fs01\home\ggrootendorst\My%20Documents\Projects\Forecasts\2045%20Forecast\Presentations\5-10-25-50%20yr%20comp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hrpdc-fs01\home\ggrootendorst\My%20Documents\Projects\Forecasts\2045%20Forecast\2045%20Forecast\Population\Locality%20History%20and%20Forecas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hrpdc-fs01\home\ggrootendorst\My%20Documents\Projects\Forecasts\2045%20Forecast\2045%20Forecast\Population\Locality%20History%20and%20Forecast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hrpdc-fs01\home\ggrootendorst\My%20Documents\Projects\Forecasts\2045%20Forecast\2045%20Forecast\Employment\Hampton%20Roads%20Employment%20forecast%20REM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166878681976113"/>
          <c:y val="2.7350904886437641E-2"/>
          <c:w val="0.8402629775079008"/>
          <c:h val="0.82416290176842644"/>
        </c:manualLayout>
      </c:layout>
      <c:areaChart>
        <c:grouping val="stacked"/>
        <c:varyColors val="0"/>
        <c:ser>
          <c:idx val="0"/>
          <c:order val="0"/>
          <c:tx>
            <c:v> Peninsula</c:v>
          </c:tx>
          <c:cat>
            <c:numRef>
              <c:f>'5-10-25-50 Compare'!$A$20:$A$95</c:f>
              <c:numCache>
                <c:formatCode>General</c:formatCode>
                <c:ptCount val="76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  <c:pt idx="46">
                  <c:v>2016</c:v>
                </c:pt>
                <c:pt idx="47">
                  <c:v>2017</c:v>
                </c:pt>
                <c:pt idx="48">
                  <c:v>2018</c:v>
                </c:pt>
                <c:pt idx="49">
                  <c:v>2019</c:v>
                </c:pt>
                <c:pt idx="50">
                  <c:v>2020</c:v>
                </c:pt>
                <c:pt idx="51">
                  <c:v>2021</c:v>
                </c:pt>
                <c:pt idx="52">
                  <c:v>2022</c:v>
                </c:pt>
                <c:pt idx="53">
                  <c:v>2023</c:v>
                </c:pt>
                <c:pt idx="54">
                  <c:v>2024</c:v>
                </c:pt>
                <c:pt idx="55">
                  <c:v>2025</c:v>
                </c:pt>
                <c:pt idx="56">
                  <c:v>2026</c:v>
                </c:pt>
                <c:pt idx="57">
                  <c:v>2027</c:v>
                </c:pt>
                <c:pt idx="58">
                  <c:v>2028</c:v>
                </c:pt>
                <c:pt idx="59">
                  <c:v>2029</c:v>
                </c:pt>
                <c:pt idx="60">
                  <c:v>2030</c:v>
                </c:pt>
                <c:pt idx="61">
                  <c:v>2031</c:v>
                </c:pt>
                <c:pt idx="62">
                  <c:v>2032</c:v>
                </c:pt>
                <c:pt idx="63">
                  <c:v>2033</c:v>
                </c:pt>
                <c:pt idx="64">
                  <c:v>2034</c:v>
                </c:pt>
                <c:pt idx="65">
                  <c:v>2035</c:v>
                </c:pt>
                <c:pt idx="66">
                  <c:v>2036</c:v>
                </c:pt>
                <c:pt idx="67">
                  <c:v>2037</c:v>
                </c:pt>
                <c:pt idx="68">
                  <c:v>2038</c:v>
                </c:pt>
                <c:pt idx="69">
                  <c:v>2039</c:v>
                </c:pt>
                <c:pt idx="70">
                  <c:v>2040</c:v>
                </c:pt>
                <c:pt idx="71">
                  <c:v>2041</c:v>
                </c:pt>
                <c:pt idx="72">
                  <c:v>2042</c:v>
                </c:pt>
                <c:pt idx="73">
                  <c:v>2043</c:v>
                </c:pt>
                <c:pt idx="74">
                  <c:v>2044</c:v>
                </c:pt>
                <c:pt idx="75">
                  <c:v>2045</c:v>
                </c:pt>
              </c:numCache>
            </c:numRef>
          </c:cat>
          <c:val>
            <c:numRef>
              <c:f>'5-10-25-50 Compare'!$B$20:$B$95</c:f>
              <c:numCache>
                <c:formatCode>_(* #,##0_);_(* \(#,##0\);_(* "-"??_);_(@_)</c:formatCode>
                <c:ptCount val="76"/>
                <c:pt idx="0">
                  <c:v>333140</c:v>
                </c:pt>
                <c:pt idx="1">
                  <c:v>339000</c:v>
                </c:pt>
                <c:pt idx="2">
                  <c:v>346800</c:v>
                </c:pt>
                <c:pt idx="3">
                  <c:v>349800</c:v>
                </c:pt>
                <c:pt idx="4">
                  <c:v>353100</c:v>
                </c:pt>
                <c:pt idx="5">
                  <c:v>355000</c:v>
                </c:pt>
                <c:pt idx="6">
                  <c:v>360700</c:v>
                </c:pt>
                <c:pt idx="7">
                  <c:v>365800</c:v>
                </c:pt>
                <c:pt idx="8">
                  <c:v>368400</c:v>
                </c:pt>
                <c:pt idx="9">
                  <c:v>367200</c:v>
                </c:pt>
                <c:pt idx="10">
                  <c:v>364449</c:v>
                </c:pt>
                <c:pt idx="11">
                  <c:v>373900</c:v>
                </c:pt>
                <c:pt idx="12">
                  <c:v>379700</c:v>
                </c:pt>
                <c:pt idx="13">
                  <c:v>384500</c:v>
                </c:pt>
                <c:pt idx="14">
                  <c:v>389600</c:v>
                </c:pt>
                <c:pt idx="15">
                  <c:v>395200</c:v>
                </c:pt>
                <c:pt idx="16">
                  <c:v>401800</c:v>
                </c:pt>
                <c:pt idx="17">
                  <c:v>410300</c:v>
                </c:pt>
                <c:pt idx="18">
                  <c:v>420000</c:v>
                </c:pt>
                <c:pt idx="19">
                  <c:v>428900</c:v>
                </c:pt>
                <c:pt idx="20">
                  <c:v>435199</c:v>
                </c:pt>
                <c:pt idx="21">
                  <c:v>442000</c:v>
                </c:pt>
                <c:pt idx="22">
                  <c:v>454100</c:v>
                </c:pt>
                <c:pt idx="23">
                  <c:v>461300</c:v>
                </c:pt>
                <c:pt idx="24">
                  <c:v>468800</c:v>
                </c:pt>
                <c:pt idx="25">
                  <c:v>472300</c:v>
                </c:pt>
                <c:pt idx="26">
                  <c:v>474000</c:v>
                </c:pt>
                <c:pt idx="27">
                  <c:v>477200</c:v>
                </c:pt>
                <c:pt idx="28">
                  <c:v>480300</c:v>
                </c:pt>
                <c:pt idx="29">
                  <c:v>484900</c:v>
                </c:pt>
                <c:pt idx="30">
                  <c:v>489877</c:v>
                </c:pt>
                <c:pt idx="31">
                  <c:v>491800</c:v>
                </c:pt>
                <c:pt idx="32">
                  <c:v>495400</c:v>
                </c:pt>
                <c:pt idx="33">
                  <c:v>497800</c:v>
                </c:pt>
                <c:pt idx="34">
                  <c:v>504100</c:v>
                </c:pt>
                <c:pt idx="35">
                  <c:v>507238.23145079799</c:v>
                </c:pt>
                <c:pt idx="36">
                  <c:v>510549</c:v>
                </c:pt>
                <c:pt idx="37">
                  <c:v>511975.00605213956</c:v>
                </c:pt>
                <c:pt idx="38">
                  <c:v>515395.74101794226</c:v>
                </c:pt>
                <c:pt idx="39">
                  <c:v>519098.33249253419</c:v>
                </c:pt>
                <c:pt idx="40">
                  <c:v>514286.72231861227</c:v>
                </c:pt>
                <c:pt idx="41">
                  <c:v>516728.43</c:v>
                </c:pt>
                <c:pt idx="42">
                  <c:v>521923</c:v>
                </c:pt>
                <c:pt idx="43">
                  <c:v>523831</c:v>
                </c:pt>
                <c:pt idx="44">
                  <c:v>524944</c:v>
                </c:pt>
                <c:pt idx="45">
                  <c:v>529162</c:v>
                </c:pt>
                <c:pt idx="46">
                  <c:v>527609</c:v>
                </c:pt>
                <c:pt idx="47">
                  <c:v>529759</c:v>
                </c:pt>
                <c:pt idx="48">
                  <c:v>533424</c:v>
                </c:pt>
                <c:pt idx="49">
                  <c:v>536190</c:v>
                </c:pt>
                <c:pt idx="50">
                  <c:v>539339</c:v>
                </c:pt>
                <c:pt idx="51">
                  <c:v>542654</c:v>
                </c:pt>
                <c:pt idx="52">
                  <c:v>546163</c:v>
                </c:pt>
                <c:pt idx="53">
                  <c:v>549884</c:v>
                </c:pt>
                <c:pt idx="54">
                  <c:v>553583</c:v>
                </c:pt>
                <c:pt idx="55">
                  <c:v>557477</c:v>
                </c:pt>
                <c:pt idx="56">
                  <c:v>561496</c:v>
                </c:pt>
                <c:pt idx="57">
                  <c:v>565588</c:v>
                </c:pt>
                <c:pt idx="58">
                  <c:v>569649</c:v>
                </c:pt>
                <c:pt idx="59">
                  <c:v>573708</c:v>
                </c:pt>
                <c:pt idx="60">
                  <c:v>577770</c:v>
                </c:pt>
                <c:pt idx="61">
                  <c:v>581454</c:v>
                </c:pt>
                <c:pt idx="62">
                  <c:v>584852</c:v>
                </c:pt>
                <c:pt idx="63">
                  <c:v>588040</c:v>
                </c:pt>
                <c:pt idx="64">
                  <c:v>591021</c:v>
                </c:pt>
                <c:pt idx="65">
                  <c:v>593670</c:v>
                </c:pt>
                <c:pt idx="66">
                  <c:v>595983</c:v>
                </c:pt>
                <c:pt idx="67">
                  <c:v>597959</c:v>
                </c:pt>
                <c:pt idx="68">
                  <c:v>599644</c:v>
                </c:pt>
                <c:pt idx="69">
                  <c:v>601047</c:v>
                </c:pt>
                <c:pt idx="70">
                  <c:v>602276</c:v>
                </c:pt>
                <c:pt idx="71">
                  <c:v>603340</c:v>
                </c:pt>
                <c:pt idx="72">
                  <c:v>604307</c:v>
                </c:pt>
                <c:pt idx="73">
                  <c:v>605193</c:v>
                </c:pt>
                <c:pt idx="74">
                  <c:v>605992</c:v>
                </c:pt>
                <c:pt idx="75">
                  <c:v>606759</c:v>
                </c:pt>
              </c:numCache>
            </c:numRef>
          </c:val>
        </c:ser>
        <c:ser>
          <c:idx val="1"/>
          <c:order val="1"/>
          <c:tx>
            <c:v> Southside</c:v>
          </c:tx>
          <c:cat>
            <c:numRef>
              <c:f>'5-10-25-50 Compare'!$A$20:$A$95</c:f>
              <c:numCache>
                <c:formatCode>General</c:formatCode>
                <c:ptCount val="76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  <c:pt idx="46">
                  <c:v>2016</c:v>
                </c:pt>
                <c:pt idx="47">
                  <c:v>2017</c:v>
                </c:pt>
                <c:pt idx="48">
                  <c:v>2018</c:v>
                </c:pt>
                <c:pt idx="49">
                  <c:v>2019</c:v>
                </c:pt>
                <c:pt idx="50">
                  <c:v>2020</c:v>
                </c:pt>
                <c:pt idx="51">
                  <c:v>2021</c:v>
                </c:pt>
                <c:pt idx="52">
                  <c:v>2022</c:v>
                </c:pt>
                <c:pt idx="53">
                  <c:v>2023</c:v>
                </c:pt>
                <c:pt idx="54">
                  <c:v>2024</c:v>
                </c:pt>
                <c:pt idx="55">
                  <c:v>2025</c:v>
                </c:pt>
                <c:pt idx="56">
                  <c:v>2026</c:v>
                </c:pt>
                <c:pt idx="57">
                  <c:v>2027</c:v>
                </c:pt>
                <c:pt idx="58">
                  <c:v>2028</c:v>
                </c:pt>
                <c:pt idx="59">
                  <c:v>2029</c:v>
                </c:pt>
                <c:pt idx="60">
                  <c:v>2030</c:v>
                </c:pt>
                <c:pt idx="61">
                  <c:v>2031</c:v>
                </c:pt>
                <c:pt idx="62">
                  <c:v>2032</c:v>
                </c:pt>
                <c:pt idx="63">
                  <c:v>2033</c:v>
                </c:pt>
                <c:pt idx="64">
                  <c:v>2034</c:v>
                </c:pt>
                <c:pt idx="65">
                  <c:v>2035</c:v>
                </c:pt>
                <c:pt idx="66">
                  <c:v>2036</c:v>
                </c:pt>
                <c:pt idx="67">
                  <c:v>2037</c:v>
                </c:pt>
                <c:pt idx="68">
                  <c:v>2038</c:v>
                </c:pt>
                <c:pt idx="69">
                  <c:v>2039</c:v>
                </c:pt>
                <c:pt idx="70">
                  <c:v>2040</c:v>
                </c:pt>
                <c:pt idx="71">
                  <c:v>2041</c:v>
                </c:pt>
                <c:pt idx="72">
                  <c:v>2042</c:v>
                </c:pt>
                <c:pt idx="73">
                  <c:v>2043</c:v>
                </c:pt>
                <c:pt idx="74">
                  <c:v>2044</c:v>
                </c:pt>
                <c:pt idx="75">
                  <c:v>2045</c:v>
                </c:pt>
              </c:numCache>
            </c:numRef>
          </c:cat>
          <c:val>
            <c:numRef>
              <c:f>'5-10-25-50 Compare'!$C$20:$C$95</c:f>
              <c:numCache>
                <c:formatCode>_(* #,##0_);_(* \(#,##0\);_(* "-"??_);_(@_)</c:formatCode>
                <c:ptCount val="76"/>
                <c:pt idx="0">
                  <c:v>775253</c:v>
                </c:pt>
                <c:pt idx="1">
                  <c:v>782700</c:v>
                </c:pt>
                <c:pt idx="2">
                  <c:v>775900</c:v>
                </c:pt>
                <c:pt idx="3">
                  <c:v>794600</c:v>
                </c:pt>
                <c:pt idx="4">
                  <c:v>810400</c:v>
                </c:pt>
                <c:pt idx="5">
                  <c:v>816300</c:v>
                </c:pt>
                <c:pt idx="6">
                  <c:v>823200</c:v>
                </c:pt>
                <c:pt idx="7">
                  <c:v>838400</c:v>
                </c:pt>
                <c:pt idx="8">
                  <c:v>847800</c:v>
                </c:pt>
                <c:pt idx="9">
                  <c:v>846500</c:v>
                </c:pt>
                <c:pt idx="10">
                  <c:v>849550</c:v>
                </c:pt>
                <c:pt idx="11">
                  <c:v>871000</c:v>
                </c:pt>
                <c:pt idx="12">
                  <c:v>872700</c:v>
                </c:pt>
                <c:pt idx="13">
                  <c:v>898400</c:v>
                </c:pt>
                <c:pt idx="14">
                  <c:v>920200</c:v>
                </c:pt>
                <c:pt idx="15">
                  <c:v>926800</c:v>
                </c:pt>
                <c:pt idx="16">
                  <c:v>952900</c:v>
                </c:pt>
                <c:pt idx="17">
                  <c:v>983000</c:v>
                </c:pt>
                <c:pt idx="18">
                  <c:v>1000000</c:v>
                </c:pt>
                <c:pt idx="19">
                  <c:v>1008000</c:v>
                </c:pt>
                <c:pt idx="20">
                  <c:v>1018986</c:v>
                </c:pt>
                <c:pt idx="21">
                  <c:v>1027000</c:v>
                </c:pt>
                <c:pt idx="22">
                  <c:v>1041600</c:v>
                </c:pt>
                <c:pt idx="23">
                  <c:v>1047500</c:v>
                </c:pt>
                <c:pt idx="24">
                  <c:v>1057000</c:v>
                </c:pt>
                <c:pt idx="25">
                  <c:v>1060300</c:v>
                </c:pt>
                <c:pt idx="26">
                  <c:v>1062100</c:v>
                </c:pt>
                <c:pt idx="27">
                  <c:v>1068700</c:v>
                </c:pt>
                <c:pt idx="28">
                  <c:v>1069200</c:v>
                </c:pt>
                <c:pt idx="29">
                  <c:v>1077000</c:v>
                </c:pt>
                <c:pt idx="30">
                  <c:v>1085471</c:v>
                </c:pt>
                <c:pt idx="31">
                  <c:v>1092400</c:v>
                </c:pt>
                <c:pt idx="32">
                  <c:v>1095600</c:v>
                </c:pt>
                <c:pt idx="33">
                  <c:v>1102500</c:v>
                </c:pt>
                <c:pt idx="34">
                  <c:v>1118700</c:v>
                </c:pt>
                <c:pt idx="35">
                  <c:v>1125371.3162614321</c:v>
                </c:pt>
                <c:pt idx="36">
                  <c:v>1125965</c:v>
                </c:pt>
                <c:pt idx="37">
                  <c:v>1129698.2536264332</c:v>
                </c:pt>
                <c:pt idx="38">
                  <c:v>1135853.152516721</c:v>
                </c:pt>
                <c:pt idx="39">
                  <c:v>1142387.3980845453</c:v>
                </c:pt>
                <c:pt idx="40">
                  <c:v>1154131.6901885518</c:v>
                </c:pt>
                <c:pt idx="41">
                  <c:v>1163008.2039999999</c:v>
                </c:pt>
                <c:pt idx="42">
                  <c:v>1176039</c:v>
                </c:pt>
                <c:pt idx="43">
                  <c:v>1184665</c:v>
                </c:pt>
                <c:pt idx="44">
                  <c:v>1190574</c:v>
                </c:pt>
                <c:pt idx="45">
                  <c:v>1196615</c:v>
                </c:pt>
                <c:pt idx="46">
                  <c:v>1199757</c:v>
                </c:pt>
                <c:pt idx="47">
                  <c:v>1206662</c:v>
                </c:pt>
                <c:pt idx="48">
                  <c:v>1215307</c:v>
                </c:pt>
                <c:pt idx="49">
                  <c:v>1223414</c:v>
                </c:pt>
                <c:pt idx="50">
                  <c:v>1233331</c:v>
                </c:pt>
                <c:pt idx="51">
                  <c:v>1243884</c:v>
                </c:pt>
                <c:pt idx="52">
                  <c:v>1255236</c:v>
                </c:pt>
                <c:pt idx="53">
                  <c:v>1267205</c:v>
                </c:pt>
                <c:pt idx="54">
                  <c:v>1278880</c:v>
                </c:pt>
                <c:pt idx="55">
                  <c:v>1290999</c:v>
                </c:pt>
                <c:pt idx="56">
                  <c:v>1303534</c:v>
                </c:pt>
                <c:pt idx="57">
                  <c:v>1316138</c:v>
                </c:pt>
                <c:pt idx="58">
                  <c:v>1328492</c:v>
                </c:pt>
                <c:pt idx="59">
                  <c:v>1340788</c:v>
                </c:pt>
                <c:pt idx="60">
                  <c:v>1352968</c:v>
                </c:pt>
                <c:pt idx="61">
                  <c:v>1363567</c:v>
                </c:pt>
                <c:pt idx="62">
                  <c:v>1373026</c:v>
                </c:pt>
                <c:pt idx="63">
                  <c:v>1381625</c:v>
                </c:pt>
                <c:pt idx="64">
                  <c:v>1389388</c:v>
                </c:pt>
                <c:pt idx="65">
                  <c:v>1395698</c:v>
                </c:pt>
                <c:pt idx="66">
                  <c:v>1400761</c:v>
                </c:pt>
                <c:pt idx="67">
                  <c:v>1404578</c:v>
                </c:pt>
                <c:pt idx="68">
                  <c:v>1407398</c:v>
                </c:pt>
                <c:pt idx="69">
                  <c:v>1409315</c:v>
                </c:pt>
                <c:pt idx="70">
                  <c:v>1410757</c:v>
                </c:pt>
                <c:pt idx="71">
                  <c:v>1411787</c:v>
                </c:pt>
                <c:pt idx="72">
                  <c:v>1412755</c:v>
                </c:pt>
                <c:pt idx="73">
                  <c:v>1413711</c:v>
                </c:pt>
                <c:pt idx="74">
                  <c:v>1414771</c:v>
                </c:pt>
                <c:pt idx="75">
                  <c:v>1416015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7722240"/>
        <c:axId val="127723776"/>
      </c:areaChart>
      <c:catAx>
        <c:axId val="127722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7723776"/>
        <c:crosses val="autoZero"/>
        <c:auto val="1"/>
        <c:lblAlgn val="ctr"/>
        <c:lblOffset val="100"/>
        <c:noMultiLvlLbl val="0"/>
      </c:catAx>
      <c:valAx>
        <c:axId val="127723776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127722240"/>
        <c:crosses val="autoZero"/>
        <c:crossBetween val="midCat"/>
      </c:valAx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legend>
      <c:legendPos val="r"/>
      <c:layout>
        <c:manualLayout>
          <c:xMode val="edge"/>
          <c:yMode val="edge"/>
          <c:x val="0.2032359587202959"/>
          <c:y val="0.22117359853264409"/>
          <c:w val="0.19429741421211238"/>
          <c:h val="0.10231487605828721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303142687128958E-2"/>
          <c:y val="2.2464567191559596E-2"/>
          <c:w val="0.90363188229870783"/>
          <c:h val="0.88953546261739602"/>
        </c:manualLayout>
      </c:layout>
      <c:barChart>
        <c:barDir val="col"/>
        <c:grouping val="clustered"/>
        <c:varyColors val="0"/>
        <c:ser>
          <c:idx val="3"/>
          <c:order val="0"/>
          <c:tx>
            <c:v> Past 50 yrs</c:v>
          </c:tx>
          <c:spPr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'5-10-25-50 Compare'!$G$8:$I$8</c:f>
              <c:strCache>
                <c:ptCount val="3"/>
                <c:pt idx="0">
                  <c:v>Peninsula</c:v>
                </c:pt>
                <c:pt idx="1">
                  <c:v>Southside</c:v>
                </c:pt>
                <c:pt idx="2">
                  <c:v>Hampton Roads</c:v>
                </c:pt>
              </c:strCache>
            </c:strRef>
          </c:cat>
          <c:val>
            <c:numRef>
              <c:f>'5-10-25-50 Compare'!$G$12:$I$12</c:f>
              <c:numCache>
                <c:formatCode>0.00%</c:formatCode>
                <c:ptCount val="3"/>
                <c:pt idx="0">
                  <c:v>1.0581882095666989E-2</c:v>
                </c:pt>
                <c:pt idx="1">
                  <c:v>9.8840091080654637E-3</c:v>
                </c:pt>
                <c:pt idx="2">
                  <c:v>1.0094572241492851E-2</c:v>
                </c:pt>
              </c:numCache>
            </c:numRef>
          </c:val>
        </c:ser>
        <c:ser>
          <c:idx val="2"/>
          <c:order val="1"/>
          <c:tx>
            <c:v> Past 25 yrs</c:v>
          </c:tx>
          <c:spPr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'5-10-25-50 Compare'!$G$8:$I$8</c:f>
              <c:strCache>
                <c:ptCount val="3"/>
                <c:pt idx="0">
                  <c:v>Peninsula</c:v>
                </c:pt>
                <c:pt idx="1">
                  <c:v>Southside</c:v>
                </c:pt>
                <c:pt idx="2">
                  <c:v>Hampton Roads</c:v>
                </c:pt>
              </c:strCache>
            </c:strRef>
          </c:cat>
          <c:val>
            <c:numRef>
              <c:f>'5-10-25-50 Compare'!$G$11:$I$11</c:f>
              <c:numCache>
                <c:formatCode>0.00%</c:formatCode>
                <c:ptCount val="3"/>
                <c:pt idx="0">
                  <c:v>7.1069592944640559E-3</c:v>
                </c:pt>
                <c:pt idx="1">
                  <c:v>6.2384628695632783E-3</c:v>
                </c:pt>
                <c:pt idx="2">
                  <c:v>6.5016770427948952E-3</c:v>
                </c:pt>
              </c:numCache>
            </c:numRef>
          </c:val>
        </c:ser>
        <c:ser>
          <c:idx val="1"/>
          <c:order val="2"/>
          <c:tx>
            <c:v> Past 10 yrs</c:v>
          </c:tx>
          <c:spPr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'5-10-25-50 Compare'!$G$8:$I$8</c:f>
              <c:strCache>
                <c:ptCount val="3"/>
                <c:pt idx="0">
                  <c:v>Peninsula</c:v>
                </c:pt>
                <c:pt idx="1">
                  <c:v>Southside</c:v>
                </c:pt>
                <c:pt idx="2">
                  <c:v>Hampton Roads</c:v>
                </c:pt>
              </c:strCache>
            </c:strRef>
          </c:cat>
          <c:val>
            <c:numRef>
              <c:f>'5-10-25-50 Compare'!$G$10:$I$10</c:f>
              <c:numCache>
                <c:formatCode>0.00%</c:formatCode>
                <c:ptCount val="3"/>
                <c:pt idx="0">
                  <c:v>3.2922939083699066E-3</c:v>
                </c:pt>
                <c:pt idx="1">
                  <c:v>6.3680494100198364E-3</c:v>
                </c:pt>
                <c:pt idx="2">
                  <c:v>5.4175556821164459E-3</c:v>
                </c:pt>
              </c:numCache>
            </c:numRef>
          </c:val>
        </c:ser>
        <c:ser>
          <c:idx val="0"/>
          <c:order val="3"/>
          <c:tx>
            <c:v> Past 5 yrs</c:v>
          </c:tx>
          <c:spPr>
            <a:solidFill>
              <a:schemeClr val="accent3">
                <a:lumMod val="7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'5-10-25-50 Compare'!$G$8:$I$8</c:f>
              <c:strCache>
                <c:ptCount val="3"/>
                <c:pt idx="0">
                  <c:v>Peninsula</c:v>
                </c:pt>
                <c:pt idx="1">
                  <c:v>Southside</c:v>
                </c:pt>
                <c:pt idx="2">
                  <c:v>Hampton Roads</c:v>
                </c:pt>
              </c:strCache>
            </c:strRef>
          </c:cat>
          <c:val>
            <c:numRef>
              <c:f>'5-10-25-50 Compare'!$G$9:$I$9</c:f>
              <c:numCache>
                <c:formatCode>0.00%</c:formatCode>
                <c:ptCount val="3"/>
                <c:pt idx="0">
                  <c:v>4.1763011489603071E-3</c:v>
                </c:pt>
                <c:pt idx="1">
                  <c:v>6.2412174587405554E-3</c:v>
                </c:pt>
                <c:pt idx="2">
                  <c:v>5.6078030419264898E-3</c:v>
                </c:pt>
              </c:numCache>
            </c:numRef>
          </c:val>
        </c:ser>
        <c:ser>
          <c:idx val="4"/>
          <c:order val="4"/>
          <c:tx>
            <c:v> Forecast for 2045</c:v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'5-10-25-50 Compare'!$G$8:$I$8</c:f>
              <c:strCache>
                <c:ptCount val="3"/>
                <c:pt idx="0">
                  <c:v>Peninsula</c:v>
                </c:pt>
                <c:pt idx="1">
                  <c:v>Southside</c:v>
                </c:pt>
                <c:pt idx="2">
                  <c:v>Hampton Roads</c:v>
                </c:pt>
              </c:strCache>
            </c:strRef>
          </c:cat>
          <c:val>
            <c:numRef>
              <c:f>'5-10-25-50 Compare'!$G$13:$I$13</c:f>
              <c:numCache>
                <c:formatCode>0.00%</c:formatCode>
                <c:ptCount val="3"/>
                <c:pt idx="0">
                  <c:v>4.9062906844119826E-3</c:v>
                </c:pt>
                <c:pt idx="1">
                  <c:v>5.7311034724131741E-3</c:v>
                </c:pt>
                <c:pt idx="2">
                  <c:v>5.4811753090335614E-3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6735488"/>
        <c:axId val="126737024"/>
      </c:barChart>
      <c:catAx>
        <c:axId val="126735488"/>
        <c:scaling>
          <c:orientation val="minMax"/>
        </c:scaling>
        <c:delete val="0"/>
        <c:axPos val="b"/>
        <c:majorTickMark val="out"/>
        <c:minorTickMark val="none"/>
        <c:tickLblPos val="nextTo"/>
        <c:crossAx val="126737024"/>
        <c:crosses val="autoZero"/>
        <c:auto val="1"/>
        <c:lblAlgn val="ctr"/>
        <c:lblOffset val="100"/>
        <c:noMultiLvlLbl val="0"/>
      </c:catAx>
      <c:valAx>
        <c:axId val="126737024"/>
        <c:scaling>
          <c:orientation val="minMax"/>
        </c:scaling>
        <c:delete val="0"/>
        <c:axPos val="l"/>
        <c:majorGridlines/>
        <c:numFmt formatCode="0.0%" sourceLinked="0"/>
        <c:majorTickMark val="out"/>
        <c:minorTickMark val="none"/>
        <c:tickLblPos val="nextTo"/>
        <c:crossAx val="126735488"/>
        <c:crosses val="autoZero"/>
        <c:crossBetween val="between"/>
      </c:valAx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legend>
      <c:legendPos val="r"/>
      <c:layout>
        <c:manualLayout>
          <c:xMode val="edge"/>
          <c:yMode val="edge"/>
          <c:x val="0.14786295810245942"/>
          <c:y val="1.6053778668090324E-2"/>
          <c:w val="0.76651871785704717"/>
          <c:h val="0.16476192989864866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'Local History and Forecast'!$CT$6:$CT$21</c:f>
              <c:strCache>
                <c:ptCount val="16"/>
                <c:pt idx="0">
                  <c:v>James City County</c:v>
                </c:pt>
                <c:pt idx="1">
                  <c:v>Isle of Wight County</c:v>
                </c:pt>
                <c:pt idx="2">
                  <c:v>Suffolk City</c:v>
                </c:pt>
                <c:pt idx="3">
                  <c:v>Chesapeake City</c:v>
                </c:pt>
                <c:pt idx="4">
                  <c:v>York County</c:v>
                </c:pt>
                <c:pt idx="5">
                  <c:v>Williamsburg City</c:v>
                </c:pt>
                <c:pt idx="6">
                  <c:v>Virginia Beach City</c:v>
                </c:pt>
                <c:pt idx="7">
                  <c:v>Gloucester County</c:v>
                </c:pt>
                <c:pt idx="8">
                  <c:v>Southampton County</c:v>
                </c:pt>
                <c:pt idx="9">
                  <c:v>Surry County</c:v>
                </c:pt>
                <c:pt idx="10">
                  <c:v>Norfolk City</c:v>
                </c:pt>
                <c:pt idx="11">
                  <c:v>Newport News City</c:v>
                </c:pt>
                <c:pt idx="12">
                  <c:v>Poquoson City</c:v>
                </c:pt>
                <c:pt idx="13">
                  <c:v>Franklin City</c:v>
                </c:pt>
                <c:pt idx="14">
                  <c:v>Portsmouth City</c:v>
                </c:pt>
                <c:pt idx="15">
                  <c:v>Hampton City</c:v>
                </c:pt>
              </c:strCache>
            </c:strRef>
          </c:cat>
          <c:val>
            <c:numRef>
              <c:f>'Local History and Forecast'!$CU$6:$CU$21</c:f>
              <c:numCache>
                <c:formatCode>General</c:formatCode>
                <c:ptCount val="16"/>
                <c:pt idx="0">
                  <c:v>0.64016844393126404</c:v>
                </c:pt>
                <c:pt idx="1">
                  <c:v>0.41385600053368021</c:v>
                </c:pt>
                <c:pt idx="2">
                  <c:v>0.41385396768602067</c:v>
                </c:pt>
                <c:pt idx="3">
                  <c:v>0.31902668217873154</c:v>
                </c:pt>
                <c:pt idx="4">
                  <c:v>0.25289786396442371</c:v>
                </c:pt>
                <c:pt idx="5">
                  <c:v>0.18873549808801604</c:v>
                </c:pt>
                <c:pt idx="6">
                  <c:v>0.14361839814610411</c:v>
                </c:pt>
                <c:pt idx="7">
                  <c:v>0.11544087824135407</c:v>
                </c:pt>
                <c:pt idx="8">
                  <c:v>0.10834034454358865</c:v>
                </c:pt>
                <c:pt idx="9">
                  <c:v>9.3600968322082645E-2</c:v>
                </c:pt>
                <c:pt idx="10">
                  <c:v>6.7788995732090074E-2</c:v>
                </c:pt>
                <c:pt idx="11">
                  <c:v>3.6808610507701234E-2</c:v>
                </c:pt>
                <c:pt idx="12">
                  <c:v>2.848539106372594E-2</c:v>
                </c:pt>
                <c:pt idx="13">
                  <c:v>1.7967180136481353E-2</c:v>
                </c:pt>
                <c:pt idx="14">
                  <c:v>1.6354831132532777E-2</c:v>
                </c:pt>
                <c:pt idx="15">
                  <c:v>1.2473453000901857E-2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638400"/>
        <c:axId val="133664768"/>
      </c:barChart>
      <c:catAx>
        <c:axId val="133638400"/>
        <c:scaling>
          <c:orientation val="minMax"/>
        </c:scaling>
        <c:delete val="0"/>
        <c:axPos val="b"/>
        <c:majorTickMark val="out"/>
        <c:minorTickMark val="none"/>
        <c:tickLblPos val="nextTo"/>
        <c:crossAx val="133664768"/>
        <c:crosses val="autoZero"/>
        <c:auto val="1"/>
        <c:lblAlgn val="ctr"/>
        <c:lblOffset val="100"/>
        <c:noMultiLvlLbl val="0"/>
      </c:catAx>
      <c:valAx>
        <c:axId val="133664768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133638400"/>
        <c:crosses val="autoZero"/>
        <c:crossBetween val="between"/>
      </c:valAx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'Local History and Forecast'!$CN$6:$CN$21</c:f>
              <c:strCache>
                <c:ptCount val="16"/>
                <c:pt idx="0">
                  <c:v>Franklin City</c:v>
                </c:pt>
                <c:pt idx="1">
                  <c:v>Poquoson City</c:v>
                </c:pt>
                <c:pt idx="2">
                  <c:v>Surry County</c:v>
                </c:pt>
                <c:pt idx="3">
                  <c:v>Portsmouth City</c:v>
                </c:pt>
                <c:pt idx="4">
                  <c:v>Hampton City</c:v>
                </c:pt>
                <c:pt idx="5">
                  <c:v>Southampton County</c:v>
                </c:pt>
                <c:pt idx="6">
                  <c:v>Williamsburg City</c:v>
                </c:pt>
                <c:pt idx="7">
                  <c:v>Gloucester County</c:v>
                </c:pt>
                <c:pt idx="8">
                  <c:v>Newport News City</c:v>
                </c:pt>
                <c:pt idx="9">
                  <c:v>Isle of Wight County</c:v>
                </c:pt>
                <c:pt idx="10">
                  <c:v>Norfolk City</c:v>
                </c:pt>
                <c:pt idx="11">
                  <c:v>York County</c:v>
                </c:pt>
                <c:pt idx="12">
                  <c:v>Suffolk City</c:v>
                </c:pt>
                <c:pt idx="13">
                  <c:v>James City County</c:v>
                </c:pt>
                <c:pt idx="14">
                  <c:v>Virginia Beach City</c:v>
                </c:pt>
                <c:pt idx="15">
                  <c:v>Chesapeake City</c:v>
                </c:pt>
              </c:strCache>
            </c:strRef>
          </c:cat>
          <c:val>
            <c:numRef>
              <c:f>'Local History and Forecast'!$CO$6:$CO$21</c:f>
              <c:numCache>
                <c:formatCode>General</c:formatCode>
                <c:ptCount val="16"/>
                <c:pt idx="0">
                  <c:v>154.46384763332935</c:v>
                </c:pt>
                <c:pt idx="1">
                  <c:v>350</c:v>
                </c:pt>
                <c:pt idx="2">
                  <c:v>631.15132939580326</c:v>
                </c:pt>
                <c:pt idx="3">
                  <c:v>1572.9913034958736</c:v>
                </c:pt>
                <c:pt idx="4">
                  <c:v>1715</c:v>
                </c:pt>
                <c:pt idx="5">
                  <c:v>1976.344565164145</c:v>
                </c:pt>
                <c:pt idx="6">
                  <c:v>2912</c:v>
                </c:pt>
                <c:pt idx="7">
                  <c:v>4269.3499999999985</c:v>
                </c:pt>
                <c:pt idx="8">
                  <c:v>6744</c:v>
                </c:pt>
                <c:pt idx="9">
                  <c:v>15343.297363785663</c:v>
                </c:pt>
                <c:pt idx="10">
                  <c:v>16749.779588454927</c:v>
                </c:pt>
                <c:pt idx="11">
                  <c:v>17345</c:v>
                </c:pt>
                <c:pt idx="12">
                  <c:v>37959.513624097191</c:v>
                </c:pt>
                <c:pt idx="13">
                  <c:v>47126</c:v>
                </c:pt>
                <c:pt idx="14">
                  <c:v>65149.326714220922</c:v>
                </c:pt>
                <c:pt idx="15">
                  <c:v>76721.131663752254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691648"/>
        <c:axId val="91566080"/>
      </c:barChart>
      <c:catAx>
        <c:axId val="133691648"/>
        <c:scaling>
          <c:orientation val="minMax"/>
        </c:scaling>
        <c:delete val="0"/>
        <c:axPos val="b"/>
        <c:majorTickMark val="out"/>
        <c:minorTickMark val="none"/>
        <c:tickLblPos val="nextTo"/>
        <c:crossAx val="91566080"/>
        <c:crosses val="autoZero"/>
        <c:auto val="1"/>
        <c:lblAlgn val="ctr"/>
        <c:lblOffset val="100"/>
        <c:noMultiLvlLbl val="0"/>
      </c:catAx>
      <c:valAx>
        <c:axId val="91566080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133691648"/>
        <c:crosses val="autoZero"/>
        <c:crossBetween val="between"/>
      </c:valAx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16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17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18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19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4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5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6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7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8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9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3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3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3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3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34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35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36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37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38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39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4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4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4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4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44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45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numRef>
              <c:f>'Hampton Roads Employment '!$B$3:$AU$3</c:f>
              <c:numCache>
                <c:formatCode>General</c:formatCode>
                <c:ptCount val="4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</c:numCache>
            </c:numRef>
          </c:cat>
          <c:val>
            <c:numRef>
              <c:f>'Hampton Roads Employment '!$B$20:$AU$20</c:f>
              <c:numCache>
                <c:formatCode>_(* #,##0_);_(* \(#,##0\);_(* "-"??_);_(@_)</c:formatCode>
                <c:ptCount val="46"/>
                <c:pt idx="0">
                  <c:v>949595</c:v>
                </c:pt>
                <c:pt idx="1">
                  <c:v>958994.0559330862</c:v>
                </c:pt>
                <c:pt idx="2">
                  <c:v>967899.03647021914</c:v>
                </c:pt>
                <c:pt idx="3">
                  <c:v>981317.03405617713</c:v>
                </c:pt>
                <c:pt idx="4">
                  <c:v>1003229.0631195065</c:v>
                </c:pt>
                <c:pt idx="5">
                  <c:v>1017870.0476664822</c:v>
                </c:pt>
                <c:pt idx="6">
                  <c:v>1030032.0448511052</c:v>
                </c:pt>
                <c:pt idx="7">
                  <c:v>1044014.0337430637</c:v>
                </c:pt>
                <c:pt idx="8">
                  <c:v>1036889.0388672012</c:v>
                </c:pt>
                <c:pt idx="9">
                  <c:v>1004495.0568111379</c:v>
                </c:pt>
                <c:pt idx="10">
                  <c:v>990178.04019001813</c:v>
                </c:pt>
                <c:pt idx="11">
                  <c:v>991131.0540776467</c:v>
                </c:pt>
                <c:pt idx="12">
                  <c:v>994287.04068891285</c:v>
                </c:pt>
                <c:pt idx="13">
                  <c:v>1002031.0570829319</c:v>
                </c:pt>
                <c:pt idx="14">
                  <c:v>1005672.0520661909</c:v>
                </c:pt>
                <c:pt idx="15">
                  <c:v>1027007.1579058161</c:v>
                </c:pt>
                <c:pt idx="16">
                  <c:v>1046608.7829002548</c:v>
                </c:pt>
                <c:pt idx="17">
                  <c:v>1061197.4170448093</c:v>
                </c:pt>
                <c:pt idx="18">
                  <c:v>1074156.5766450386</c:v>
                </c:pt>
                <c:pt idx="19">
                  <c:v>1076803.106740565</c:v>
                </c:pt>
                <c:pt idx="20">
                  <c:v>1080381.2641647309</c:v>
                </c:pt>
                <c:pt idx="21">
                  <c:v>1084450.3524429349</c:v>
                </c:pt>
                <c:pt idx="22">
                  <c:v>1084626.3892507558</c:v>
                </c:pt>
                <c:pt idx="23">
                  <c:v>1085726.5000443445</c:v>
                </c:pt>
                <c:pt idx="24">
                  <c:v>1085602.8912106096</c:v>
                </c:pt>
                <c:pt idx="25">
                  <c:v>1088421.3787806083</c:v>
                </c:pt>
                <c:pt idx="26">
                  <c:v>1092492.0240095071</c:v>
                </c:pt>
                <c:pt idx="27">
                  <c:v>1095293.2768775963</c:v>
                </c:pt>
                <c:pt idx="28">
                  <c:v>1097855.661187683</c:v>
                </c:pt>
                <c:pt idx="29">
                  <c:v>1100430.8244360564</c:v>
                </c:pt>
                <c:pt idx="30">
                  <c:v>1102296.9499057799</c:v>
                </c:pt>
                <c:pt idx="31">
                  <c:v>1103130.8486388512</c:v>
                </c:pt>
                <c:pt idx="32">
                  <c:v>1102842.8062896279</c:v>
                </c:pt>
                <c:pt idx="33">
                  <c:v>1102880.3407169641</c:v>
                </c:pt>
                <c:pt idx="34">
                  <c:v>1103032.772943828</c:v>
                </c:pt>
                <c:pt idx="35">
                  <c:v>1102166.1520932203</c:v>
                </c:pt>
                <c:pt idx="36">
                  <c:v>1101809.8183732308</c:v>
                </c:pt>
                <c:pt idx="37">
                  <c:v>1100491.1724443617</c:v>
                </c:pt>
                <c:pt idx="38">
                  <c:v>1100094.9633752569</c:v>
                </c:pt>
                <c:pt idx="39">
                  <c:v>1099419.0916051781</c:v>
                </c:pt>
                <c:pt idx="40">
                  <c:v>1099651.0966652716</c:v>
                </c:pt>
                <c:pt idx="41">
                  <c:v>1100037.7977459931</c:v>
                </c:pt>
                <c:pt idx="42">
                  <c:v>1101757.0232652263</c:v>
                </c:pt>
                <c:pt idx="43">
                  <c:v>1103556.5782251984</c:v>
                </c:pt>
                <c:pt idx="44">
                  <c:v>1105169.4252203945</c:v>
                </c:pt>
                <c:pt idx="45">
                  <c:v>1107123.8371874448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0979712"/>
        <c:axId val="90981504"/>
      </c:barChart>
      <c:catAx>
        <c:axId val="90979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0981504"/>
        <c:crosses val="autoZero"/>
        <c:auto val="1"/>
        <c:lblAlgn val="ctr"/>
        <c:lblOffset val="100"/>
        <c:noMultiLvlLbl val="0"/>
      </c:catAx>
      <c:valAx>
        <c:axId val="90981504"/>
        <c:scaling>
          <c:orientation val="minMax"/>
        </c:scaling>
        <c:delete val="0"/>
        <c:axPos val="l"/>
        <c:majorGridlines/>
        <c:numFmt formatCode="_(* #,##0_);_(* \(#,##0\);_(* &quot;-&quot;??_);_(@_)" sourceLinked="1"/>
        <c:majorTickMark val="out"/>
        <c:minorTickMark val="none"/>
        <c:tickLblPos val="nextTo"/>
        <c:crossAx val="90979712"/>
        <c:crosses val="autoZero"/>
        <c:crossBetween val="between"/>
      </c:valAx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0.28383</cdr:x>
      <cdr:y>0.56786</cdr:y>
    </cdr:from>
    <cdr:to>
      <cdr:x>0.32777</cdr:x>
      <cdr:y>0.88334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1754613" y="3324394"/>
          <a:ext cx="1524000" cy="3616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b="1" dirty="0"/>
            <a:t>FORECAST</a:t>
          </a:r>
        </a:p>
      </cdr:txBody>
    </cdr:sp>
  </cdr:relSizeAnchor>
  <cdr:relSizeAnchor xmlns:cdr="http://schemas.openxmlformats.org/drawingml/2006/chartDrawing">
    <cdr:from>
      <cdr:x>0.5867</cdr:x>
      <cdr:y>0.52054</cdr:y>
    </cdr:from>
    <cdr:to>
      <cdr:x>0.63064</cdr:x>
      <cdr:y>0.89911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4094712" y="3248194"/>
          <a:ext cx="1828799" cy="3616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800" b="1" dirty="0"/>
            <a:t>FORECAST</a:t>
          </a:r>
        </a:p>
      </cdr:txBody>
    </cdr:sp>
  </cdr:relSizeAnchor>
  <cdr:relSizeAnchor xmlns:cdr="http://schemas.openxmlformats.org/drawingml/2006/chartDrawing">
    <cdr:from>
      <cdr:x>0.88635</cdr:x>
      <cdr:y>0.53631</cdr:y>
    </cdr:from>
    <cdr:to>
      <cdr:x>0.93029</cdr:x>
      <cdr:y>0.88334</cdr:y>
    </cdr:to>
    <cdr:sp macro="" textlink="">
      <cdr:nvSpPr>
        <cdr:cNvPr id="4" name="TextBox 1"/>
        <cdr:cNvSpPr txBox="1"/>
      </cdr:nvSpPr>
      <cdr:spPr>
        <a:xfrm xmlns:a="http://schemas.openxmlformats.org/drawingml/2006/main" rot="16200000">
          <a:off x="6636912" y="3248194"/>
          <a:ext cx="1676399" cy="3616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800" b="1" dirty="0"/>
            <a:t>FORECAST</a:t>
          </a:r>
          <a:endParaRPr lang="en-US" sz="24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0.26852</cdr:x>
      <cdr:y>0.70712</cdr:y>
    </cdr:from>
    <cdr:to>
      <cdr:x>0.52712</cdr:x>
      <cdr:y>0.80322</cdr:y>
    </cdr:to>
    <cdr:sp macro="" textlink="">
      <cdr:nvSpPr>
        <cdr:cNvPr id="2" name="Rounded Rectangular Callout 1"/>
        <cdr:cNvSpPr/>
      </cdr:nvSpPr>
      <cdr:spPr>
        <a:xfrm xmlns:a="http://schemas.openxmlformats.org/drawingml/2006/main">
          <a:off x="2209800" y="3200400"/>
          <a:ext cx="2128175" cy="434956"/>
        </a:xfrm>
        <a:prstGeom xmlns:a="http://schemas.openxmlformats.org/drawingml/2006/main" prst="wedgeRoundRectCallout">
          <a:avLst>
            <a:gd name="adj1" fmla="val -101887"/>
            <a:gd name="adj2" fmla="val 107702"/>
            <a:gd name="adj3" fmla="val 16667"/>
          </a:avLst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en-US" sz="1600" b="1" dirty="0"/>
            <a:t>Note: </a:t>
          </a:r>
          <a:r>
            <a:rPr lang="en-US" sz="1600" b="1" dirty="0" smtClean="0"/>
            <a:t>Non-zero </a:t>
          </a:r>
          <a:r>
            <a:rPr lang="en-US" sz="1600" b="1" dirty="0"/>
            <a:t>axis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1AD6983-3DAA-4B88-A9AD-AF38DB168328}" type="datetimeFigureOut">
              <a:rPr lang="en-US" smtClean="0"/>
              <a:t>7/21/2017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38502FE-6437-46A2-8B07-DB04BD304D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233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502FE-6437-46A2-8B07-DB04BD304DB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5876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502FE-6437-46A2-8B07-DB04BD304DB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7682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502FE-6437-46A2-8B07-DB04BD304DB7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4990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502FE-6437-46A2-8B07-DB04BD304DB7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7362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502FE-6437-46A2-8B07-DB04BD304DB7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6795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502FE-6437-46A2-8B07-DB04BD304DB7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3742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502FE-6437-46A2-8B07-DB04BD304DB7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8467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502FE-6437-46A2-8B07-DB04BD304DB7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5037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502FE-6437-46A2-8B07-DB04BD304DB7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6036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502FE-6437-46A2-8B07-DB04BD304DB7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89540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502FE-6437-46A2-8B07-DB04BD304DB7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912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502FE-6437-46A2-8B07-DB04BD304DB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1928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8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052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502FE-6437-46A2-8B07-DB04BD304DB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499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502FE-6437-46A2-8B07-DB04BD304DB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977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502FE-6437-46A2-8B07-DB04BD304DB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977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502FE-6437-46A2-8B07-DB04BD304DB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2171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502FE-6437-46A2-8B07-DB04BD304DB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5866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502FE-6437-46A2-8B07-DB04BD304DB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3681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502FE-6437-46A2-8B07-DB04BD304DB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667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12CB-501B-450C-956F-C2D7E0D7BD53}" type="datetimeFigureOut">
              <a:rPr lang="en-US" smtClean="0"/>
              <a:t>7/21/2017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E6E72-4140-41BE-93A5-332D96EF1A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57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12CB-501B-450C-956F-C2D7E0D7BD53}" type="datetimeFigureOut">
              <a:rPr lang="en-US" smtClean="0"/>
              <a:t>7/21/2017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E6E72-4140-41BE-93A5-332D96EF1A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443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12CB-501B-450C-956F-C2D7E0D7BD53}" type="datetimeFigureOut">
              <a:rPr lang="en-US" smtClean="0"/>
              <a:t>7/21/2017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E6E72-4140-41BE-93A5-332D96EF1A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87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12CB-501B-450C-956F-C2D7E0D7BD53}" type="datetimeFigureOut">
              <a:rPr lang="en-US" smtClean="0"/>
              <a:t>7/21/2017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E6E72-4140-41BE-93A5-332D96EF1A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110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12CB-501B-450C-956F-C2D7E0D7BD53}" type="datetimeFigureOut">
              <a:rPr lang="en-US" smtClean="0"/>
              <a:t>7/21/2017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E6E72-4140-41BE-93A5-332D96EF1A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241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12CB-501B-450C-956F-C2D7E0D7BD53}" type="datetimeFigureOut">
              <a:rPr lang="en-US" smtClean="0"/>
              <a:t>7/21/2017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E6E72-4140-41BE-93A5-332D96EF1A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784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12CB-501B-450C-956F-C2D7E0D7BD53}" type="datetimeFigureOut">
              <a:rPr lang="en-US" smtClean="0"/>
              <a:t>7/21/2017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E6E72-4140-41BE-93A5-332D96EF1A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739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12CB-501B-450C-956F-C2D7E0D7BD53}" type="datetimeFigureOut">
              <a:rPr lang="en-US" smtClean="0"/>
              <a:t>7/21/2017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E6E72-4140-41BE-93A5-332D96EF1A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12CB-501B-450C-956F-C2D7E0D7BD53}" type="datetimeFigureOut">
              <a:rPr lang="en-US" smtClean="0"/>
              <a:t>7/21/2017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E6E72-4140-41BE-93A5-332D96EF1A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977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12CB-501B-450C-956F-C2D7E0D7BD53}" type="datetimeFigureOut">
              <a:rPr lang="en-US" smtClean="0"/>
              <a:t>7/21/2017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E6E72-4140-41BE-93A5-332D96EF1A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933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12CB-501B-450C-956F-C2D7E0D7BD53}" type="datetimeFigureOut">
              <a:rPr lang="en-US" smtClean="0"/>
              <a:t>7/21/2017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E6E72-4140-41BE-93A5-332D96EF1A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757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112CB-501B-450C-956F-C2D7E0D7BD53}" type="datetimeFigureOut">
              <a:rPr lang="en-US" smtClean="0"/>
              <a:t>7/21/2017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E6E72-4140-41BE-93A5-332D96EF1AD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ounded Rectangle 7"/>
          <p:cNvSpPr/>
          <p:nvPr userDrawn="1"/>
        </p:nvSpPr>
        <p:spPr>
          <a:xfrm>
            <a:off x="152400" y="152400"/>
            <a:ext cx="8839200" cy="6553200"/>
          </a:xfrm>
          <a:prstGeom prst="roundRect">
            <a:avLst>
              <a:gd name="adj" fmla="val 1945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760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ggrootendorst@hrpdcva.gov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505200"/>
            <a:ext cx="8382000" cy="2362200"/>
          </a:xfrm>
        </p:spPr>
        <p:txBody>
          <a:bodyPr>
            <a:noAutofit/>
          </a:bodyPr>
          <a:lstStyle/>
          <a:p>
            <a:pPr algn="l"/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Aharoni" pitchFamily="2" charset="-79"/>
              </a:rPr>
              <a:t>HAMPTON ROADS </a:t>
            </a:r>
            <a:r>
              <a:rPr lang="en-US" sz="5400" b="1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Aharoni" pitchFamily="2" charset="-79"/>
              </a:rPr>
              <a:t>Socioeconomic Forecast</a:t>
            </a:r>
            <a:endParaRPr lang="en-US" sz="54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755074"/>
            <a:ext cx="3962400" cy="2438400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Presented to the HRPDC</a:t>
            </a:r>
          </a:p>
          <a:p>
            <a:pPr algn="l">
              <a:spcBef>
                <a:spcPts val="0"/>
              </a:spcBef>
            </a:pP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Greg Grootendorst</a:t>
            </a:r>
          </a:p>
          <a:p>
            <a:pPr algn="l">
              <a:spcBef>
                <a:spcPts val="0"/>
              </a:spcBef>
            </a:pP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Chief Economist, HRPDC</a:t>
            </a:r>
          </a:p>
          <a:p>
            <a:pPr algn="l">
              <a:spcBef>
                <a:spcPts val="0"/>
              </a:spcBef>
            </a:pP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July 20, 2017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19200"/>
            <a:ext cx="2879319" cy="762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5257800" y="3290455"/>
            <a:ext cx="226536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7200" b="1" cap="all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Calibri" panose="020F0502020204030204" pitchFamily="34" charset="0"/>
                <a:cs typeface="Aharoni" pitchFamily="2" charset="-79"/>
              </a:rPr>
              <a:t>2045 </a:t>
            </a:r>
            <a:endParaRPr lang="en-US" sz="7200" b="1" cap="all" spc="0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6" name="Picture 2" descr="New PDC Logo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308605"/>
            <a:ext cx="3394961" cy="99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41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Projected Employment in Hampton Roads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36278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62000" y="6237024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2045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Socioeconomic Forecast</a:t>
            </a:r>
          </a:p>
          <a:p>
            <a:pPr algn="ctr"/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08311" y="6234155"/>
            <a:ext cx="499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E1E8F5"/>
                </a:solidFill>
              </a:rPr>
              <a:t>11</a:t>
            </a:r>
            <a:endParaRPr lang="en-US" b="1" dirty="0">
              <a:solidFill>
                <a:srgbClr val="E1E8F5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8458200" y="6247328"/>
            <a:ext cx="381000" cy="32265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408310" y="6229350"/>
            <a:ext cx="499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E1E8F5"/>
                </a:solidFill>
              </a:rPr>
              <a:t>10</a:t>
            </a:r>
            <a:endParaRPr lang="en-US" b="1" dirty="0">
              <a:solidFill>
                <a:srgbClr val="E1E8F5"/>
              </a:solidFill>
            </a:endParaRPr>
          </a:p>
        </p:txBody>
      </p:sp>
      <p:pic>
        <p:nvPicPr>
          <p:cNvPr id="13" name="Picture 2" descr="New PDC Logo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3123"/>
            <a:ext cx="1255085" cy="36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864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Feedback – Why are the employment numbers so low?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09600" y="1828800"/>
            <a:ext cx="8077200" cy="4297363"/>
          </a:xfrm>
        </p:spPr>
        <p:txBody>
          <a:bodyPr>
            <a:normAutofit/>
          </a:bodyPr>
          <a:lstStyle/>
          <a:p>
            <a:r>
              <a:rPr lang="en-US" sz="4400" dirty="0" smtClean="0"/>
              <a:t>Demographics</a:t>
            </a:r>
          </a:p>
          <a:p>
            <a:r>
              <a:rPr lang="en-US" sz="4400" dirty="0" smtClean="0"/>
              <a:t>Employment Trends </a:t>
            </a:r>
          </a:p>
          <a:p>
            <a:r>
              <a:rPr lang="en-US" sz="4400" dirty="0" smtClean="0"/>
              <a:t>Labor Force Trends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8200" y="6247328"/>
            <a:ext cx="381000" cy="32265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622399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2045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Socioeconomic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Forecast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08310" y="6229350"/>
            <a:ext cx="499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E1E8F5"/>
                </a:solidFill>
              </a:rPr>
              <a:t>11</a:t>
            </a:r>
            <a:endParaRPr lang="en-US" b="1" dirty="0">
              <a:solidFill>
                <a:srgbClr val="E1E8F5"/>
              </a:solidFill>
            </a:endParaRPr>
          </a:p>
        </p:txBody>
      </p:sp>
      <p:pic>
        <p:nvPicPr>
          <p:cNvPr id="10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3123"/>
            <a:ext cx="1255085" cy="36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606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Draft 2045 Socioeconomic Forecast</a:t>
            </a:r>
            <a:b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100" b="1" dirty="0" smtClean="0">
                <a:solidFill>
                  <a:schemeClr val="accent2">
                    <a:lumMod val="75000"/>
                  </a:schemeClr>
                </a:solidFill>
              </a:rPr>
              <a:t>Population</a:t>
            </a:r>
            <a:endParaRPr lang="en-US" sz="31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1371600"/>
            <a:ext cx="8047037" cy="466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New PDC Logo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3123"/>
            <a:ext cx="1255085" cy="36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62000" y="6237024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2045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Socioeconomic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Forecast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458200" y="6247328"/>
            <a:ext cx="381000" cy="32265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408310" y="6229350"/>
            <a:ext cx="499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E1E8F5"/>
                </a:solidFill>
              </a:rPr>
              <a:t>12</a:t>
            </a:r>
            <a:endParaRPr lang="en-US" b="1" dirty="0">
              <a:solidFill>
                <a:srgbClr val="E1E8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32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Draft 2045 Socioeconomic Forecast</a:t>
            </a:r>
            <a:b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100" b="1" dirty="0" smtClean="0">
                <a:solidFill>
                  <a:schemeClr val="accent2">
                    <a:lumMod val="75000"/>
                  </a:schemeClr>
                </a:solidFill>
              </a:rPr>
              <a:t>Number of Households</a:t>
            </a:r>
            <a:endParaRPr lang="en-US" sz="31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1371600"/>
            <a:ext cx="8047037" cy="466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New PDC Logo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3123"/>
            <a:ext cx="1255085" cy="36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62000" y="6237024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2045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Socioeconomic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Forecast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458200" y="6247328"/>
            <a:ext cx="381000" cy="32265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408310" y="6229350"/>
            <a:ext cx="499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E1E8F5"/>
                </a:solidFill>
              </a:rPr>
              <a:t>13</a:t>
            </a:r>
            <a:endParaRPr lang="en-US" b="1" dirty="0">
              <a:solidFill>
                <a:srgbClr val="E1E8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08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Draft 2045 Socioeconomic Forecast</a:t>
            </a:r>
            <a:b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100" b="1" dirty="0" smtClean="0">
                <a:solidFill>
                  <a:schemeClr val="accent2">
                    <a:lumMod val="75000"/>
                  </a:schemeClr>
                </a:solidFill>
              </a:rPr>
              <a:t>Number of Vehicles</a:t>
            </a:r>
            <a:endParaRPr lang="en-US" sz="31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389" y="1354137"/>
            <a:ext cx="8047037" cy="466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New PDC Logo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3123"/>
            <a:ext cx="1255085" cy="36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62000" y="6237024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2045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Socioeconomic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Forecast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458200" y="6247328"/>
            <a:ext cx="381000" cy="32265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408310" y="6229350"/>
            <a:ext cx="499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E1E8F5"/>
                </a:solidFill>
              </a:rPr>
              <a:t>14</a:t>
            </a:r>
            <a:endParaRPr lang="en-US" b="1" dirty="0">
              <a:solidFill>
                <a:srgbClr val="E1E8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40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Draft 2045 Socioeconomic Forecast</a:t>
            </a:r>
            <a:b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100" b="1" dirty="0" smtClean="0">
                <a:solidFill>
                  <a:schemeClr val="accent2">
                    <a:lumMod val="75000"/>
                  </a:schemeClr>
                </a:solidFill>
              </a:rPr>
              <a:t>Workers by Place of  Residence</a:t>
            </a:r>
            <a:endParaRPr lang="en-US" sz="31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" y="1430337"/>
            <a:ext cx="7124700" cy="466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New PDC Logo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3123"/>
            <a:ext cx="1255085" cy="36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62000" y="6237024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2045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Socioeconomic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Forecast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458200" y="6247328"/>
            <a:ext cx="381000" cy="32265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408310" y="6229350"/>
            <a:ext cx="499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E1E8F5"/>
                </a:solidFill>
              </a:rPr>
              <a:t>15</a:t>
            </a:r>
            <a:endParaRPr lang="en-US" b="1" dirty="0">
              <a:solidFill>
                <a:srgbClr val="E1E8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19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Draft 2045 Socioeconomic Forecast</a:t>
            </a:r>
            <a:b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100" b="1" dirty="0" smtClean="0">
                <a:solidFill>
                  <a:schemeClr val="accent2">
                    <a:lumMod val="75000"/>
                  </a:schemeClr>
                </a:solidFill>
              </a:rPr>
              <a:t>Employment by Place of Work</a:t>
            </a:r>
            <a:endParaRPr lang="en-US" sz="31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1371600"/>
            <a:ext cx="8047037" cy="466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New PDC Logo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3123"/>
            <a:ext cx="1255085" cy="36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62000" y="6237024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2045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Socioeconomic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Forecast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458200" y="6247328"/>
            <a:ext cx="381000" cy="32265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408310" y="6229350"/>
            <a:ext cx="499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E1E8F5"/>
                </a:solidFill>
              </a:rPr>
              <a:t>16</a:t>
            </a:r>
            <a:endParaRPr lang="en-US" b="1" dirty="0">
              <a:solidFill>
                <a:srgbClr val="E1E8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49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Draft 2045 Socioeconomic Forecast</a:t>
            </a:r>
            <a:b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100" b="1" u="sng" dirty="0" smtClean="0">
                <a:solidFill>
                  <a:schemeClr val="accent2">
                    <a:lumMod val="75000"/>
                  </a:schemeClr>
                </a:solidFill>
              </a:rPr>
              <a:t>Retail</a:t>
            </a:r>
            <a:r>
              <a:rPr lang="en-US" sz="3100" b="1" dirty="0" smtClean="0">
                <a:solidFill>
                  <a:schemeClr val="accent2">
                    <a:lumMod val="75000"/>
                  </a:schemeClr>
                </a:solidFill>
              </a:rPr>
              <a:t> Employment</a:t>
            </a:r>
            <a:endParaRPr lang="en-US" sz="31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343969"/>
            <a:ext cx="5186362" cy="473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New PDC Logo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3123"/>
            <a:ext cx="1255085" cy="36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62000" y="6237024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2045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Socioeconomic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Forecast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458200" y="6247328"/>
            <a:ext cx="381000" cy="32265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408310" y="6229350"/>
            <a:ext cx="499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E1E8F5"/>
                </a:solidFill>
              </a:rPr>
              <a:t>17</a:t>
            </a:r>
            <a:endParaRPr lang="en-US" b="1" dirty="0">
              <a:solidFill>
                <a:srgbClr val="E1E8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26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Draft 2045 Socioeconomic Forecast</a:t>
            </a:r>
            <a:b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100" b="1" u="sng" dirty="0" smtClean="0">
                <a:solidFill>
                  <a:schemeClr val="accent2">
                    <a:lumMod val="75000"/>
                  </a:schemeClr>
                </a:solidFill>
              </a:rPr>
              <a:t>Office</a:t>
            </a:r>
            <a:r>
              <a:rPr lang="en-US" sz="3100" b="1" dirty="0" smtClean="0">
                <a:solidFill>
                  <a:schemeClr val="accent2">
                    <a:lumMod val="75000"/>
                  </a:schemeClr>
                </a:solidFill>
              </a:rPr>
              <a:t> Employment</a:t>
            </a:r>
            <a:endParaRPr lang="en-US" sz="31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248" y="1344168"/>
            <a:ext cx="5186362" cy="4737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New PDC Logo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3123"/>
            <a:ext cx="1255085" cy="36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62000" y="6237024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2045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Socioeconomic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Forecast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458200" y="6247328"/>
            <a:ext cx="381000" cy="32265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408310" y="6229350"/>
            <a:ext cx="499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E1E8F5"/>
                </a:solidFill>
              </a:rPr>
              <a:t>18</a:t>
            </a:r>
            <a:endParaRPr lang="en-US" b="1" dirty="0">
              <a:solidFill>
                <a:srgbClr val="E1E8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57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Draft 2045 Socioeconomic Forecast</a:t>
            </a:r>
            <a:b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100" b="1" u="sng" dirty="0" smtClean="0">
                <a:solidFill>
                  <a:schemeClr val="accent2">
                    <a:lumMod val="75000"/>
                  </a:schemeClr>
                </a:solidFill>
              </a:rPr>
              <a:t>Other</a:t>
            </a:r>
            <a:r>
              <a:rPr lang="en-US" sz="3100" b="1" dirty="0" smtClean="0">
                <a:solidFill>
                  <a:schemeClr val="accent2">
                    <a:lumMod val="75000"/>
                  </a:schemeClr>
                </a:solidFill>
              </a:rPr>
              <a:t> Employment</a:t>
            </a:r>
            <a:endParaRPr lang="en-US" sz="31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248" y="1344168"/>
            <a:ext cx="5146475" cy="4736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New PDC Logo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3123"/>
            <a:ext cx="1255085" cy="36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62000" y="6237024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2045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Socioeconomic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Forecast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458200" y="6247328"/>
            <a:ext cx="381000" cy="32265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408310" y="6229350"/>
            <a:ext cx="499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E1E8F5"/>
                </a:solidFill>
              </a:rPr>
              <a:t>19</a:t>
            </a:r>
            <a:endParaRPr lang="en-US" b="1" dirty="0">
              <a:solidFill>
                <a:srgbClr val="E1E8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84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2045 Socioeconomic Forecast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u="sng" dirty="0" smtClean="0"/>
              <a:t>What the forecast is:</a:t>
            </a:r>
          </a:p>
          <a:p>
            <a:pPr marL="0" indent="0">
              <a:buNone/>
            </a:pPr>
            <a:endParaRPr lang="en-US" sz="1000" b="1" u="sng" dirty="0"/>
          </a:p>
          <a:p>
            <a:r>
              <a:rPr lang="en-US" dirty="0" smtClean="0"/>
              <a:t>Input data for the HRTPO 2045 Long-Range Transportation Plan</a:t>
            </a:r>
          </a:p>
          <a:p>
            <a:r>
              <a:rPr lang="en-US" dirty="0" smtClean="0"/>
              <a:t>An impartial and consistent set of socioeconomic projections that can assist organizations when planning for the region’s future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610100" y="1600200"/>
            <a:ext cx="4038600" cy="45259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u="sng" dirty="0"/>
              <a:t>What the forecast </a:t>
            </a:r>
            <a:r>
              <a:rPr lang="en-US" b="1" u="sng" dirty="0" smtClean="0"/>
              <a:t>is not:</a:t>
            </a:r>
            <a:endParaRPr lang="en-US" b="1" u="sng" dirty="0"/>
          </a:p>
          <a:p>
            <a:pPr marL="0" indent="0">
              <a:buNone/>
            </a:pPr>
            <a:endParaRPr lang="en-US" sz="1000" dirty="0" smtClean="0"/>
          </a:p>
          <a:p>
            <a:r>
              <a:rPr lang="en-US" dirty="0" smtClean="0"/>
              <a:t>An economic development tool (optimistic)</a:t>
            </a:r>
          </a:p>
          <a:p>
            <a:r>
              <a:rPr lang="en-US" dirty="0" smtClean="0"/>
              <a:t>A growth management tool (pessimistic)</a:t>
            </a:r>
          </a:p>
          <a:p>
            <a:r>
              <a:rPr lang="en-US" dirty="0" smtClean="0"/>
              <a:t>Destiny </a:t>
            </a:r>
          </a:p>
        </p:txBody>
      </p:sp>
      <p:pic>
        <p:nvPicPr>
          <p:cNvPr id="19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3123"/>
            <a:ext cx="1255085" cy="36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9"/>
          <p:cNvSpPr/>
          <p:nvPr/>
        </p:nvSpPr>
        <p:spPr>
          <a:xfrm>
            <a:off x="8458200" y="6247328"/>
            <a:ext cx="381000" cy="32265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62000" y="6237024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2045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Socioeconomic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Forecast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02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1858962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accent2">
                    <a:lumMod val="75000"/>
                  </a:schemeClr>
                </a:solidFill>
              </a:rPr>
              <a:t>Questions</a:t>
            </a:r>
            <a:endParaRPr lang="en-US" sz="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7772400" cy="3154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Greg Grootendorst</a:t>
            </a:r>
          </a:p>
          <a:p>
            <a:pPr marL="0" indent="0">
              <a:buNone/>
            </a:pPr>
            <a:r>
              <a:rPr lang="en-US" sz="2400" dirty="0" smtClean="0"/>
              <a:t>Hampton Roads Planning District Commission</a:t>
            </a:r>
          </a:p>
          <a:p>
            <a:pPr marL="0" indent="0">
              <a:buNone/>
            </a:pPr>
            <a:r>
              <a:rPr lang="en-US" sz="2400" dirty="0" smtClean="0">
                <a:hlinkClick r:id="rId3"/>
              </a:rPr>
              <a:t>ggrootendorst@hrpdcva.gov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757.420.8300</a:t>
            </a:r>
            <a:endParaRPr lang="en-US" sz="2400" dirty="0"/>
          </a:p>
        </p:txBody>
      </p:sp>
      <p:pic>
        <p:nvPicPr>
          <p:cNvPr id="6" name="Picture 2" descr="New PDC Logo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3123"/>
            <a:ext cx="1255085" cy="36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62000" y="6237024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2045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Socioeconomic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Forecast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458200" y="6247328"/>
            <a:ext cx="381000" cy="32265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408310" y="6229350"/>
            <a:ext cx="499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E1E8F5"/>
                </a:solidFill>
              </a:rPr>
              <a:t>20</a:t>
            </a:r>
            <a:endParaRPr lang="en-US" b="1" dirty="0">
              <a:solidFill>
                <a:srgbClr val="E1E8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30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What is included in the forecast?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Population</a:t>
            </a:r>
          </a:p>
          <a:p>
            <a:r>
              <a:rPr lang="en-US" dirty="0" smtClean="0"/>
              <a:t>Employment by place of residence</a:t>
            </a:r>
          </a:p>
          <a:p>
            <a:r>
              <a:rPr lang="en-US" dirty="0" smtClean="0"/>
              <a:t>Employment by place of work</a:t>
            </a:r>
          </a:p>
          <a:p>
            <a:pPr lvl="1"/>
            <a:r>
              <a:rPr lang="en-US" dirty="0" smtClean="0"/>
              <a:t>Retail</a:t>
            </a:r>
          </a:p>
          <a:p>
            <a:pPr lvl="1"/>
            <a:r>
              <a:rPr lang="en-US" dirty="0" smtClean="0"/>
              <a:t>Industrial</a:t>
            </a:r>
          </a:p>
          <a:p>
            <a:pPr lvl="1"/>
            <a:r>
              <a:rPr lang="en-US" dirty="0" smtClean="0"/>
              <a:t>Office</a:t>
            </a:r>
          </a:p>
          <a:p>
            <a:pPr lvl="1"/>
            <a:r>
              <a:rPr lang="en-US" dirty="0" smtClean="0"/>
              <a:t>Other</a:t>
            </a:r>
          </a:p>
          <a:p>
            <a:r>
              <a:rPr lang="en-US" dirty="0" smtClean="0"/>
              <a:t>Households</a:t>
            </a:r>
          </a:p>
          <a:p>
            <a:r>
              <a:rPr lang="en-US" dirty="0" smtClean="0"/>
              <a:t>Passenger Vehicle Registrations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3123"/>
            <a:ext cx="1255085" cy="36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>
          <a:xfrm>
            <a:off x="8458200" y="6247328"/>
            <a:ext cx="381000" cy="32265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6237024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2045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Socioeconomic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Forecast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41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dirty="0"/>
              <a:t>Literature Review of Forecasting Techniques</a:t>
            </a:r>
          </a:p>
          <a:p>
            <a:pPr marL="514350" indent="-514350">
              <a:buAutoNum type="arabicPeriod"/>
            </a:pPr>
            <a:r>
              <a:rPr lang="en-US" dirty="0" smtClean="0"/>
              <a:t>Review Best Practices</a:t>
            </a:r>
          </a:p>
          <a:p>
            <a:pPr marL="514350" indent="-514350">
              <a:buAutoNum type="arabicPeriod"/>
            </a:pPr>
            <a:r>
              <a:rPr lang="en-US" dirty="0" smtClean="0"/>
              <a:t>Begin Data Collection</a:t>
            </a:r>
          </a:p>
          <a:p>
            <a:pPr marL="1314450" lvl="2" indent="-514350"/>
            <a:r>
              <a:rPr lang="en-US" dirty="0" smtClean="0"/>
              <a:t>Raw Data</a:t>
            </a:r>
          </a:p>
          <a:p>
            <a:pPr marL="1314450" lvl="2" indent="-514350"/>
            <a:r>
              <a:rPr lang="en-US" dirty="0" smtClean="0"/>
              <a:t>Input from Localities</a:t>
            </a:r>
          </a:p>
          <a:p>
            <a:pPr marL="1314450" lvl="2" indent="-514350"/>
            <a:r>
              <a:rPr lang="en-US" dirty="0" smtClean="0"/>
              <a:t>Research Assumptions</a:t>
            </a:r>
          </a:p>
          <a:p>
            <a:pPr marL="1314450" lvl="2" indent="-514350"/>
            <a:r>
              <a:rPr lang="en-US" dirty="0" smtClean="0"/>
              <a:t>Model Inputs</a:t>
            </a:r>
          </a:p>
          <a:p>
            <a:pPr marL="514350" indent="-514350">
              <a:buAutoNum type="arabicPeriod"/>
            </a:pPr>
            <a:r>
              <a:rPr lang="en-US" dirty="0" smtClean="0"/>
              <a:t>Produce Draft Control Totals</a:t>
            </a:r>
            <a:endParaRPr lang="en-US" sz="2400" dirty="0" smtClean="0"/>
          </a:p>
          <a:p>
            <a:pPr marL="514350" indent="-514350">
              <a:buAutoNum type="arabicPeriod"/>
            </a:pPr>
            <a:r>
              <a:rPr lang="en-US" dirty="0" smtClean="0"/>
              <a:t>Produce Draft Jurisdiction Totals</a:t>
            </a:r>
            <a:endParaRPr lang="en-US" sz="2400" dirty="0" smtClean="0"/>
          </a:p>
          <a:p>
            <a:pPr marL="514350" indent="-514350">
              <a:buAutoNum type="arabicPeriod"/>
            </a:pPr>
            <a:r>
              <a:rPr lang="en-US" dirty="0" smtClean="0"/>
              <a:t>Review Draft with Planning Staff/TTAC		</a:t>
            </a:r>
          </a:p>
          <a:p>
            <a:pPr marL="514350" indent="-514350">
              <a:buAutoNum type="arabicPeriod"/>
            </a:pPr>
            <a:r>
              <a:rPr lang="en-US" dirty="0" smtClean="0"/>
              <a:t>Present Control Totals for Approval</a:t>
            </a:r>
          </a:p>
          <a:p>
            <a:pPr marL="514350" indent="-514350">
              <a:buAutoNum type="arabicPeriod"/>
            </a:pPr>
            <a:r>
              <a:rPr lang="en-US" dirty="0" smtClean="0"/>
              <a:t>Provide Approved Control Totals to Localities for Assignment to TAZs</a:t>
            </a:r>
          </a:p>
          <a:p>
            <a:pPr marL="514350" indent="-514350">
              <a:buAutoNum type="arabicPeriod"/>
            </a:pPr>
            <a:r>
              <a:rPr lang="en-US" dirty="0" smtClean="0"/>
              <a:t>Final Approval of 2045 Socioeconomic Forecast</a:t>
            </a:r>
          </a:p>
          <a:p>
            <a:pPr marL="514350" indent="-514350">
              <a:buAutoNum type="arabicPeriod"/>
            </a:pPr>
            <a:endParaRPr lang="en-US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900" b="1" dirty="0" smtClean="0">
                <a:solidFill>
                  <a:schemeClr val="accent2">
                    <a:lumMod val="75000"/>
                  </a:schemeClr>
                </a:solidFill>
              </a:rPr>
              <a:t>Socioeconomic Forecast Process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8200" y="6247328"/>
            <a:ext cx="381000" cy="32265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2000" y="62484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2045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Socioeconomic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Forecast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9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3123"/>
            <a:ext cx="1255085" cy="36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5744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April 2016 – Presentation to Planning Directors</a:t>
            </a:r>
          </a:p>
          <a:p>
            <a:pPr lvl="1"/>
            <a:r>
              <a:rPr lang="en-US" sz="2400" dirty="0" smtClean="0"/>
              <a:t>Met with Planning Directors/staff from every jurisdiction</a:t>
            </a:r>
          </a:p>
          <a:p>
            <a:pPr marL="457200" lvl="1" indent="0">
              <a:buNone/>
            </a:pPr>
            <a:endParaRPr lang="en-US" sz="1300" dirty="0" smtClean="0"/>
          </a:p>
          <a:p>
            <a:pPr>
              <a:spcAft>
                <a:spcPts val="1200"/>
              </a:spcAft>
            </a:pPr>
            <a:r>
              <a:rPr lang="en-US" sz="2800" dirty="0" smtClean="0"/>
              <a:t>July 2016 – Presentation to TTAC on draft methodology</a:t>
            </a:r>
          </a:p>
          <a:p>
            <a:pPr>
              <a:spcAft>
                <a:spcPts val="1200"/>
              </a:spcAft>
            </a:pPr>
            <a:r>
              <a:rPr lang="en-US" sz="2800" dirty="0" smtClean="0"/>
              <a:t>April 2017 – Presentation made to the LRTP Subcommittee </a:t>
            </a:r>
          </a:p>
          <a:p>
            <a:pPr>
              <a:spcAft>
                <a:spcPts val="1200"/>
              </a:spcAft>
            </a:pPr>
            <a:r>
              <a:rPr lang="en-US" sz="2800" dirty="0" smtClean="0"/>
              <a:t>May 2017 – Presentation to TTAC; draft tables made available for public comment</a:t>
            </a:r>
          </a:p>
          <a:p>
            <a:pPr>
              <a:spcAft>
                <a:spcPts val="1200"/>
              </a:spcAft>
            </a:pPr>
            <a:r>
              <a:rPr lang="en-US" sz="2800" dirty="0" smtClean="0"/>
              <a:t>June 2017 – Regional control totals presented to and approved by TTAC</a:t>
            </a:r>
          </a:p>
          <a:p>
            <a:pPr>
              <a:spcAft>
                <a:spcPts val="1200"/>
              </a:spcAft>
            </a:pPr>
            <a:r>
              <a:rPr lang="en-US" sz="2800" dirty="0" smtClean="0"/>
              <a:t>July 2017 – Regional control totals presented to and approved by the HRTPO</a:t>
            </a:r>
          </a:p>
          <a:p>
            <a:pPr marL="0" indent="0">
              <a:spcAft>
                <a:spcPts val="1200"/>
              </a:spcAft>
              <a:buNone/>
            </a:pPr>
            <a:endParaRPr lang="en-US" sz="2800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4900" b="1" dirty="0" smtClean="0">
                <a:solidFill>
                  <a:schemeClr val="accent2">
                    <a:lumMod val="75000"/>
                  </a:schemeClr>
                </a:solidFill>
              </a:rPr>
              <a:t>Forecast Process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8200" y="6247328"/>
            <a:ext cx="381000" cy="32265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2000" y="62484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2045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Socioeconomic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Forecast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9" name="Picture 2" descr="New PDC Logo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3123"/>
            <a:ext cx="1255085" cy="36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786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7676082"/>
              </p:ext>
            </p:extLst>
          </p:nvPr>
        </p:nvGraphicFramePr>
        <p:xfrm>
          <a:off x="457200" y="1600200"/>
          <a:ext cx="8229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Hampton Roads Population Growth Through 2045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15000" y="1743075"/>
            <a:ext cx="2590800" cy="3810000"/>
          </a:xfrm>
          <a:prstGeom prst="rect">
            <a:avLst/>
          </a:prstGeom>
          <a:solidFill>
            <a:schemeClr val="accent6">
              <a:lumMod val="20000"/>
              <a:lumOff val="80000"/>
              <a:alpha val="2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991225" y="177165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FORECAST</a:t>
            </a:r>
          </a:p>
          <a:p>
            <a:pPr algn="ctr"/>
            <a:r>
              <a:rPr lang="en-US" b="1" dirty="0" smtClean="0"/>
              <a:t>2,024,085 BY 2045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62000" y="62484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2045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Socioeconomic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Forecast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8458200" y="6247328"/>
            <a:ext cx="381000" cy="32265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8408311" y="6234155"/>
            <a:ext cx="499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E1E8F5"/>
                </a:solidFill>
              </a:rPr>
              <a:t>6</a:t>
            </a:r>
            <a:endParaRPr lang="en-US" b="1" dirty="0">
              <a:solidFill>
                <a:srgbClr val="E1E8F5"/>
              </a:solidFill>
            </a:endParaRPr>
          </a:p>
        </p:txBody>
      </p:sp>
      <p:pic>
        <p:nvPicPr>
          <p:cNvPr id="10" name="Picture 2" descr="New PDC Logo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3123"/>
            <a:ext cx="1255085" cy="36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947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Population Growth Rates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9220455"/>
              </p:ext>
            </p:extLst>
          </p:nvPr>
        </p:nvGraphicFramePr>
        <p:xfrm>
          <a:off x="457200" y="1295400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Oval 8"/>
          <p:cNvSpPr/>
          <p:nvPr/>
        </p:nvSpPr>
        <p:spPr>
          <a:xfrm>
            <a:off x="8458200" y="6247328"/>
            <a:ext cx="381000" cy="32265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2000" y="62484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2045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Socioeconomic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Forecast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1" name="Picture 2" descr="New PDC Logo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3123"/>
            <a:ext cx="1255085" cy="36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044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Forecast of Jurisdiction Growth Rates from 2016 to 2045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6237024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2045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Socioeconomic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Forecast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8458200" y="6247328"/>
            <a:ext cx="381000" cy="32265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408311" y="6234155"/>
            <a:ext cx="499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E1E8F5"/>
                </a:solidFill>
              </a:rPr>
              <a:t>8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757960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3" name="Picture 2" descr="New PDC Logo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3123"/>
            <a:ext cx="1255085" cy="36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497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Forecast of Population Increase from 2016 to 2045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6237024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2045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Socioeconomic Forecast</a:t>
            </a:r>
          </a:p>
          <a:p>
            <a:pPr algn="ctr"/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8458200" y="6247328"/>
            <a:ext cx="381000" cy="32265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408310" y="6229350"/>
            <a:ext cx="499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E1E8F5"/>
                </a:solidFill>
              </a:rPr>
              <a:t>9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0505223"/>
              </p:ext>
            </p:extLst>
          </p:nvPr>
        </p:nvGraphicFramePr>
        <p:xfrm>
          <a:off x="428624" y="1506367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1" name="Picture 2" descr="New PDC Logo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3123"/>
            <a:ext cx="1255085" cy="36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633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31564</TotalTime>
  <Words>406</Words>
  <Application>Microsoft Office PowerPoint</Application>
  <PresentationFormat>On-screen Show (4:3)</PresentationFormat>
  <Paragraphs>135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HAMPTON ROADS Socioeconomic Forecast</vt:lpstr>
      <vt:lpstr>2045 Socioeconomic Forecast</vt:lpstr>
      <vt:lpstr>What is included in the forecast?</vt:lpstr>
      <vt:lpstr>Socioeconomic Forecast Process</vt:lpstr>
      <vt:lpstr>Forecast Process</vt:lpstr>
      <vt:lpstr>Hampton Roads Population Growth Through 2045</vt:lpstr>
      <vt:lpstr>Population Growth Rates</vt:lpstr>
      <vt:lpstr>Forecast of Jurisdiction Growth Rates from 2016 to 2045</vt:lpstr>
      <vt:lpstr>Forecast of Population Increase from 2016 to 2045</vt:lpstr>
      <vt:lpstr>Projected Employment in Hampton Roads</vt:lpstr>
      <vt:lpstr>Feedback – Why are the employment numbers so low?</vt:lpstr>
      <vt:lpstr>Draft 2045 Socioeconomic Forecast Population</vt:lpstr>
      <vt:lpstr>Draft 2045 Socioeconomic Forecast Number of Households</vt:lpstr>
      <vt:lpstr>Draft 2045 Socioeconomic Forecast Number of Vehicles</vt:lpstr>
      <vt:lpstr>Draft 2045 Socioeconomic Forecast Workers by Place of  Residence</vt:lpstr>
      <vt:lpstr>Draft 2045 Socioeconomic Forecast Employment by Place of Work</vt:lpstr>
      <vt:lpstr>Draft 2045 Socioeconomic Forecast Retail Employment</vt:lpstr>
      <vt:lpstr>Draft 2045 Socioeconomic Forecast Office Employment</vt:lpstr>
      <vt:lpstr>Draft 2045 Socioeconomic Forecast Other Employment</vt:lpstr>
      <vt:lpstr>Questions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2040 socio economic forecast methodology</dc:title>
  <dc:creator>Greg Grootendorst</dc:creator>
  <cp:lastModifiedBy>Greg Grootendorst</cp:lastModifiedBy>
  <cp:revision>119</cp:revision>
  <cp:lastPrinted>2017-07-20T16:37:01Z</cp:lastPrinted>
  <dcterms:created xsi:type="dcterms:W3CDTF">2012-05-22T19:37:34Z</dcterms:created>
  <dcterms:modified xsi:type="dcterms:W3CDTF">2017-07-21T16:49:30Z</dcterms:modified>
</cp:coreProperties>
</file>